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48"/>
  </p:notesMasterIdLst>
  <p:sldIdLst>
    <p:sldId id="256" r:id="rId3"/>
    <p:sldId id="262" r:id="rId4"/>
    <p:sldId id="263" r:id="rId5"/>
    <p:sldId id="306" r:id="rId6"/>
    <p:sldId id="303" r:id="rId7"/>
    <p:sldId id="307" r:id="rId8"/>
    <p:sldId id="302" r:id="rId9"/>
    <p:sldId id="293" r:id="rId10"/>
    <p:sldId id="295" r:id="rId11"/>
    <p:sldId id="296" r:id="rId12"/>
    <p:sldId id="284" r:id="rId13"/>
    <p:sldId id="301" r:id="rId14"/>
    <p:sldId id="308" r:id="rId15"/>
    <p:sldId id="304" r:id="rId16"/>
    <p:sldId id="286" r:id="rId17"/>
    <p:sldId id="309" r:id="rId18"/>
    <p:sldId id="310" r:id="rId19"/>
    <p:sldId id="264" r:id="rId20"/>
    <p:sldId id="305" r:id="rId21"/>
    <p:sldId id="311" r:id="rId22"/>
    <p:sldId id="312" r:id="rId23"/>
    <p:sldId id="313" r:id="rId24"/>
    <p:sldId id="266" r:id="rId25"/>
    <p:sldId id="300" r:id="rId26"/>
    <p:sldId id="265" r:id="rId27"/>
    <p:sldId id="267" r:id="rId28"/>
    <p:sldId id="288" r:id="rId29"/>
    <p:sldId id="285" r:id="rId30"/>
    <p:sldId id="268" r:id="rId31"/>
    <p:sldId id="289" r:id="rId32"/>
    <p:sldId id="269" r:id="rId33"/>
    <p:sldId id="291" r:id="rId34"/>
    <p:sldId id="270" r:id="rId35"/>
    <p:sldId id="292" r:id="rId36"/>
    <p:sldId id="315" r:id="rId37"/>
    <p:sldId id="271" r:id="rId38"/>
    <p:sldId id="280" r:id="rId39"/>
    <p:sldId id="281" r:id="rId40"/>
    <p:sldId id="282" r:id="rId41"/>
    <p:sldId id="283" r:id="rId42"/>
    <p:sldId id="276" r:id="rId43"/>
    <p:sldId id="290" r:id="rId44"/>
    <p:sldId id="272" r:id="rId45"/>
    <p:sldId id="273" r:id="rId46"/>
    <p:sldId id="27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EFD4B7"/>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6" d="100"/>
          <a:sy n="66" d="100"/>
        </p:scale>
        <p:origin x="-149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5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F57217B-0A40-4786-856D-D9DE92DEEB03}" type="datetimeFigureOut">
              <a:rPr lang="ar-EG" smtClean="0"/>
              <a:t>15/02/1440</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3B71A5C-6C21-4018-BC07-261A528E083A}" type="slidenum">
              <a:rPr lang="ar-EG" smtClean="0"/>
              <a:t>‹#›</a:t>
            </a:fld>
            <a:endParaRPr lang="ar-EG"/>
          </a:p>
        </p:txBody>
      </p:sp>
    </p:spTree>
    <p:extLst>
      <p:ext uri="{BB962C8B-B14F-4D97-AF65-F5344CB8AC3E}">
        <p14:creationId xmlns:p14="http://schemas.microsoft.com/office/powerpoint/2010/main" val="251591320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3B71A5C-6C21-4018-BC07-261A528E083A}" type="slidenum">
              <a:rPr lang="ar-EG" smtClean="0"/>
              <a:t>3</a:t>
            </a:fld>
            <a:endParaRPr lang="ar-EG"/>
          </a:p>
        </p:txBody>
      </p:sp>
    </p:spTree>
    <p:extLst>
      <p:ext uri="{BB962C8B-B14F-4D97-AF65-F5344CB8AC3E}">
        <p14:creationId xmlns:p14="http://schemas.microsoft.com/office/powerpoint/2010/main" val="3231048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3B71A5C-6C21-4018-BC07-261A528E083A}" type="slidenum">
              <a:rPr lang="ar-EG" smtClean="0"/>
              <a:t>45</a:t>
            </a:fld>
            <a:endParaRPr lang="ar-EG"/>
          </a:p>
        </p:txBody>
      </p:sp>
    </p:spTree>
    <p:extLst>
      <p:ext uri="{BB962C8B-B14F-4D97-AF65-F5344CB8AC3E}">
        <p14:creationId xmlns:p14="http://schemas.microsoft.com/office/powerpoint/2010/main" val="901144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a:solidFill>
                <a:srgbClr val="646B86">
                  <a:lumMod val="90000"/>
                  <a:lumOff val="10000"/>
                </a:srgbClr>
              </a:solidFill>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a:solidFill>
                <a:srgbClr val="646B86">
                  <a:lumMod val="90000"/>
                  <a:lumOff val="10000"/>
                </a:srgbClr>
              </a:solidFill>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67EE2E9D-6272-456C-81B9-FD1B10012B18}" type="slidenum">
              <a:rPr lang="ar-SA">
                <a:solidFill>
                  <a:prstClr val="black">
                    <a:lumMod val="85000"/>
                    <a:lumOff val="15000"/>
                  </a:prstClr>
                </a:solidFill>
              </a:rPr>
              <a:pPr>
                <a:defRPr/>
              </a:pPr>
              <a:t>‹#›</a:t>
            </a:fld>
            <a:endParaRPr>
              <a:solidFill>
                <a:prstClr val="black">
                  <a:lumMod val="85000"/>
                  <a:lumOff val="15000"/>
                </a:prstClr>
              </a:solidFill>
            </a:endParaRPr>
          </a:p>
        </p:txBody>
      </p:sp>
    </p:spTree>
    <p:extLst>
      <p:ext uri="{BB962C8B-B14F-4D97-AF65-F5344CB8AC3E}">
        <p14:creationId xmlns:p14="http://schemas.microsoft.com/office/powerpoint/2010/main" val="64999653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646B86">
                  <a:lumMod val="90000"/>
                  <a:lumOff val="10000"/>
                </a:srgbClr>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646B86">
                  <a:lumMod val="90000"/>
                  <a:lumOff val="10000"/>
                </a:srgbClr>
              </a:solidFill>
            </a:endParaRPr>
          </a:p>
        </p:txBody>
      </p:sp>
      <p:sp>
        <p:nvSpPr>
          <p:cNvPr id="6" name="Slide Number Placeholder 5"/>
          <p:cNvSpPr>
            <a:spLocks noGrp="1"/>
          </p:cNvSpPr>
          <p:nvPr>
            <p:ph type="sldNum" sz="quarter" idx="12"/>
          </p:nvPr>
        </p:nvSpPr>
        <p:spPr/>
        <p:txBody>
          <a:bodyPr/>
          <a:lstStyle>
            <a:extLst/>
          </a:lstStyle>
          <a:p>
            <a:pPr>
              <a:defRPr/>
            </a:pPr>
            <a:fld id="{36020BAD-E04C-40FC-A38C-BF778BFE33B3}" type="slidenum">
              <a:rPr lang="ar-SA" smtClean="0">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98641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en-US">
              <a:solidFill>
                <a:srgbClr val="646B86">
                  <a:lumMod val="90000"/>
                  <a:lumOff val="10000"/>
                </a:srgbClr>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en-US">
              <a:solidFill>
                <a:srgbClr val="646B86">
                  <a:lumMod val="90000"/>
                  <a:lumOff val="10000"/>
                </a:srgbClr>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pPr>
              <a:defRPr/>
            </a:pPr>
            <a:fld id="{ECCEE34A-B8D8-4DD1-A399-672A17B1E42D}" type="slidenum">
              <a:rPr lang="ar-SA" smtClean="0">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0338673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solidFill>
                <a:srgbClr val="646B86">
                  <a:lumMod val="90000"/>
                  <a:lumOff val="10000"/>
                </a:srgbClr>
              </a:solidFill>
            </a:endParaRPr>
          </a:p>
        </p:txBody>
      </p:sp>
      <p:sp>
        <p:nvSpPr>
          <p:cNvPr id="6" name="Footer Placeholder 5"/>
          <p:cNvSpPr>
            <a:spLocks noGrp="1"/>
          </p:cNvSpPr>
          <p:nvPr>
            <p:ph type="ftr" sz="quarter" idx="11"/>
          </p:nvPr>
        </p:nvSpPr>
        <p:spPr/>
        <p:txBody>
          <a:bodyPr/>
          <a:lstStyle>
            <a:extLst/>
          </a:lstStyle>
          <a:p>
            <a:pPr>
              <a:defRPr/>
            </a:pPr>
            <a:endParaRPr lang="en-US">
              <a:solidFill>
                <a:srgbClr val="646B86">
                  <a:lumMod val="90000"/>
                  <a:lumOff val="10000"/>
                </a:srgbClr>
              </a:solidFill>
            </a:endParaRPr>
          </a:p>
        </p:txBody>
      </p:sp>
      <p:sp>
        <p:nvSpPr>
          <p:cNvPr id="7" name="Slide Number Placeholder 6"/>
          <p:cNvSpPr>
            <a:spLocks noGrp="1"/>
          </p:cNvSpPr>
          <p:nvPr>
            <p:ph type="sldNum" sz="quarter" idx="12"/>
          </p:nvPr>
        </p:nvSpPr>
        <p:spPr/>
        <p:txBody>
          <a:bodyPr/>
          <a:lstStyle>
            <a:extLst/>
          </a:lstStyle>
          <a:p>
            <a:pPr>
              <a:defRPr/>
            </a:pPr>
            <a:fld id="{734E89D1-F874-4549-979C-AFCC449823EE}" type="slidenum">
              <a:rPr lang="ar-SA" smtClean="0">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76552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solidFill>
                <a:srgbClr val="646B86">
                  <a:lumMod val="90000"/>
                  <a:lumOff val="10000"/>
                </a:srgbClr>
              </a:solidFill>
            </a:endParaRPr>
          </a:p>
        </p:txBody>
      </p:sp>
      <p:sp>
        <p:nvSpPr>
          <p:cNvPr id="8" name="Footer Placeholder 7"/>
          <p:cNvSpPr>
            <a:spLocks noGrp="1"/>
          </p:cNvSpPr>
          <p:nvPr>
            <p:ph type="ftr" sz="quarter" idx="11"/>
          </p:nvPr>
        </p:nvSpPr>
        <p:spPr/>
        <p:txBody>
          <a:bodyPr/>
          <a:lstStyle>
            <a:extLst/>
          </a:lstStyle>
          <a:p>
            <a:pPr>
              <a:defRPr/>
            </a:pPr>
            <a:endParaRPr lang="en-US">
              <a:solidFill>
                <a:srgbClr val="646B86">
                  <a:lumMod val="90000"/>
                  <a:lumOff val="10000"/>
                </a:srgbClr>
              </a:solidFill>
            </a:endParaRPr>
          </a:p>
        </p:txBody>
      </p:sp>
      <p:sp>
        <p:nvSpPr>
          <p:cNvPr id="9" name="Slide Number Placeholder 8"/>
          <p:cNvSpPr>
            <a:spLocks noGrp="1"/>
          </p:cNvSpPr>
          <p:nvPr>
            <p:ph type="sldNum" sz="quarter" idx="12"/>
          </p:nvPr>
        </p:nvSpPr>
        <p:spPr/>
        <p:txBody>
          <a:bodyPr/>
          <a:lstStyle>
            <a:extLst/>
          </a:lstStyle>
          <a:p>
            <a:pPr>
              <a:defRPr/>
            </a:pPr>
            <a:fld id="{E3D0397B-F21B-43DF-BC3A-4D05EA1719C8}" type="slidenum">
              <a:rPr lang="ar-SA" smtClean="0">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031241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solidFill>
                <a:srgbClr val="646B86">
                  <a:lumMod val="90000"/>
                  <a:lumOff val="10000"/>
                </a:srgbClr>
              </a:solidFill>
            </a:endParaRPr>
          </a:p>
        </p:txBody>
      </p:sp>
      <p:sp>
        <p:nvSpPr>
          <p:cNvPr id="4" name="Footer Placeholder 3"/>
          <p:cNvSpPr>
            <a:spLocks noGrp="1"/>
          </p:cNvSpPr>
          <p:nvPr>
            <p:ph type="ftr" sz="quarter" idx="11"/>
          </p:nvPr>
        </p:nvSpPr>
        <p:spPr/>
        <p:txBody>
          <a:bodyPr/>
          <a:lstStyle>
            <a:extLst/>
          </a:lstStyle>
          <a:p>
            <a:pPr>
              <a:defRPr/>
            </a:pPr>
            <a:endParaRPr lang="en-US">
              <a:solidFill>
                <a:srgbClr val="646B86">
                  <a:lumMod val="90000"/>
                  <a:lumOff val="10000"/>
                </a:srgbClr>
              </a:solidFill>
            </a:endParaRPr>
          </a:p>
        </p:txBody>
      </p:sp>
      <p:sp>
        <p:nvSpPr>
          <p:cNvPr id="5" name="Slide Number Placeholder 4"/>
          <p:cNvSpPr>
            <a:spLocks noGrp="1"/>
          </p:cNvSpPr>
          <p:nvPr>
            <p:ph type="sldNum" sz="quarter" idx="12"/>
          </p:nvPr>
        </p:nvSpPr>
        <p:spPr/>
        <p:txBody>
          <a:bodyPr/>
          <a:lstStyle>
            <a:extLst/>
          </a:lstStyle>
          <a:p>
            <a:pPr>
              <a:defRPr/>
            </a:pPr>
            <a:fld id="{68EE7ACB-486D-4D95-B777-1D168A412885}" type="slidenum">
              <a:rPr lang="ar-SA" smtClean="0">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276408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endParaRPr lang="en-US">
              <a:solidFill>
                <a:srgbClr val="646B86">
                  <a:lumMod val="90000"/>
                  <a:lumOff val="10000"/>
                </a:srgbClr>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endParaRPr lang="en-US">
              <a:solidFill>
                <a:srgbClr val="646B86">
                  <a:lumMod val="90000"/>
                  <a:lumOff val="10000"/>
                </a:srgbClr>
              </a:solidFill>
            </a:endParaRPr>
          </a:p>
        </p:txBody>
      </p:sp>
      <p:sp>
        <p:nvSpPr>
          <p:cNvPr id="4" name="Slide Number Placeholder 3"/>
          <p:cNvSpPr>
            <a:spLocks noGrp="1"/>
          </p:cNvSpPr>
          <p:nvPr>
            <p:ph type="sldNum" sz="quarter" idx="12"/>
          </p:nvPr>
        </p:nvSpPr>
        <p:spPr/>
        <p:txBody>
          <a:bodyPr/>
          <a:lstStyle>
            <a:extLst/>
          </a:lstStyle>
          <a:p>
            <a:pPr>
              <a:defRPr/>
            </a:pPr>
            <a:fld id="{735736CE-78C0-4C8A-BE43-84BB6209CCA5}" type="slidenum">
              <a:rPr lang="ar-SA" smtClean="0">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919652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solidFill>
                <a:srgbClr val="646B86">
                  <a:lumMod val="90000"/>
                  <a:lumOff val="10000"/>
                </a:srgbClr>
              </a:solidFill>
            </a:endParaRPr>
          </a:p>
        </p:txBody>
      </p:sp>
      <p:sp>
        <p:nvSpPr>
          <p:cNvPr id="6" name="Footer Placeholder 5"/>
          <p:cNvSpPr>
            <a:spLocks noGrp="1"/>
          </p:cNvSpPr>
          <p:nvPr>
            <p:ph type="ftr" sz="quarter" idx="11"/>
          </p:nvPr>
        </p:nvSpPr>
        <p:spPr/>
        <p:txBody>
          <a:bodyPr/>
          <a:lstStyle>
            <a:extLst/>
          </a:lstStyle>
          <a:p>
            <a:pPr>
              <a:defRPr/>
            </a:pPr>
            <a:endParaRPr lang="en-US">
              <a:solidFill>
                <a:srgbClr val="646B86">
                  <a:lumMod val="90000"/>
                  <a:lumOff val="10000"/>
                </a:srgbClr>
              </a:solidFill>
            </a:endParaRPr>
          </a:p>
        </p:txBody>
      </p:sp>
      <p:sp>
        <p:nvSpPr>
          <p:cNvPr id="7" name="Slide Number Placeholder 6"/>
          <p:cNvSpPr>
            <a:spLocks noGrp="1"/>
          </p:cNvSpPr>
          <p:nvPr>
            <p:ph type="sldNum" sz="quarter" idx="12"/>
          </p:nvPr>
        </p:nvSpPr>
        <p:spPr/>
        <p:txBody>
          <a:bodyPr/>
          <a:lstStyle>
            <a:extLst/>
          </a:lstStyle>
          <a:p>
            <a:pPr>
              <a:defRPr/>
            </a:pPr>
            <a:fld id="{14E214E4-E0B9-4B8D-909B-396F87E60799}" type="slidenum">
              <a:rPr lang="ar-SA" smtClean="0">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76830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defRPr/>
            </a:pPr>
            <a:endParaRPr lang="en-US">
              <a:solidFill>
                <a:srgbClr val="646B86">
                  <a:lumMod val="90000"/>
                  <a:lumOff val="10000"/>
                </a:srgbClr>
              </a:solidFill>
            </a:endParaRPr>
          </a:p>
        </p:txBody>
      </p:sp>
      <p:sp>
        <p:nvSpPr>
          <p:cNvPr id="6" name="Footer Placeholder 5"/>
          <p:cNvSpPr>
            <a:spLocks noGrp="1"/>
          </p:cNvSpPr>
          <p:nvPr>
            <p:ph type="ftr" sz="quarter" idx="11"/>
          </p:nvPr>
        </p:nvSpPr>
        <p:spPr/>
        <p:txBody>
          <a:bodyPr/>
          <a:lstStyle>
            <a:extLst/>
          </a:lstStyle>
          <a:p>
            <a:pPr>
              <a:defRPr/>
            </a:pPr>
            <a:endParaRPr lang="en-US">
              <a:solidFill>
                <a:srgbClr val="646B86">
                  <a:lumMod val="90000"/>
                  <a:lumOff val="10000"/>
                </a:srgbClr>
              </a:solidFill>
            </a:endParaRPr>
          </a:p>
        </p:txBody>
      </p:sp>
      <p:sp>
        <p:nvSpPr>
          <p:cNvPr id="7" name="Slide Number Placeholder 6"/>
          <p:cNvSpPr>
            <a:spLocks noGrp="1"/>
          </p:cNvSpPr>
          <p:nvPr>
            <p:ph type="sldNum" sz="quarter" idx="12"/>
          </p:nvPr>
        </p:nvSpPr>
        <p:spPr/>
        <p:txBody>
          <a:bodyPr/>
          <a:lstStyle>
            <a:extLst/>
          </a:lstStyle>
          <a:p>
            <a:pPr>
              <a:defRPr/>
            </a:pPr>
            <a:fld id="{19A7A087-6D98-4700-AE09-A9B7E62F3F3A}" type="slidenum">
              <a:rPr lang="ar-SA" smtClean="0">
                <a:solidFill>
                  <a:prstClr val="black">
                    <a:lumMod val="85000"/>
                    <a:lumOff val="15000"/>
                  </a:prstClr>
                </a:solidFill>
              </a:rPr>
              <a:pPr>
                <a:defRPr/>
              </a:pPr>
              <a:t>‹#›</a:t>
            </a:fld>
            <a:endParaRPr lang="en-US">
              <a:solidFill>
                <a:prstClr val="black">
                  <a:lumMod val="85000"/>
                  <a:lumOff val="15000"/>
                </a:prstClr>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144014659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646B86">
                  <a:lumMod val="90000"/>
                  <a:lumOff val="10000"/>
                </a:srgbClr>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646B86">
                  <a:lumMod val="90000"/>
                  <a:lumOff val="10000"/>
                </a:srgbClr>
              </a:solidFill>
            </a:endParaRPr>
          </a:p>
        </p:txBody>
      </p:sp>
      <p:sp>
        <p:nvSpPr>
          <p:cNvPr id="6" name="Slide Number Placeholder 5"/>
          <p:cNvSpPr>
            <a:spLocks noGrp="1"/>
          </p:cNvSpPr>
          <p:nvPr>
            <p:ph type="sldNum" sz="quarter" idx="12"/>
          </p:nvPr>
        </p:nvSpPr>
        <p:spPr/>
        <p:txBody>
          <a:bodyPr/>
          <a:lstStyle>
            <a:extLst/>
          </a:lstStyle>
          <a:p>
            <a:pPr>
              <a:defRPr/>
            </a:pPr>
            <a:fld id="{567D5C3C-094C-4B9E-9A57-7B92ACAAB353}" type="slidenum">
              <a:rPr lang="ar-SA" smtClean="0">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202893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a:defRPr/>
            </a:pPr>
            <a:endParaRPr lang="en-US">
              <a:solidFill>
                <a:srgbClr val="646B86">
                  <a:lumMod val="90000"/>
                  <a:lumOff val="10000"/>
                </a:srgbClr>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pPr>
              <a:defRPr/>
            </a:pPr>
            <a:endParaRPr lang="en-US">
              <a:solidFill>
                <a:srgbClr val="646B86">
                  <a:lumMod val="90000"/>
                  <a:lumOff val="10000"/>
                </a:srgbClr>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9FA50DD2-F811-44C2-9C66-383A56331038}" type="slidenum">
              <a:rPr lang="ar-SA" smtClean="0">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58637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8BD707-D9CF-40AE-B4C6-C98DA3205C09}" type="datetimeFigureOut">
              <a:rPr lang="en-US" smtClean="0">
                <a:solidFill>
                  <a:prstClr val="white">
                    <a:alpha val="60000"/>
                  </a:prstClr>
                </a:solidFill>
              </a:rPr>
              <a:pPr/>
              <a:t>10/25/2018</a:t>
            </a:fld>
            <a:endParaRPr lang="en-US" dirty="0">
              <a:solidFill>
                <a:prstClr val="white">
                  <a:alpha val="60000"/>
                </a:prst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prstClr val="white">
                  <a:alpha val="60000"/>
                </a:prst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solidFill>
                  <a:prstClr val="white">
                    <a:alpha val="60000"/>
                  </a:prstClr>
                </a:solidFill>
              </a:rPr>
              <a:pPr/>
              <a:t>‹#›</a:t>
            </a:fld>
            <a:endParaRPr lang="en-US" dirty="0">
              <a:solidFill>
                <a:prstClr val="white">
                  <a:alpha val="60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8900000" scaled="1"/>
          <a:tileRect/>
        </a:gra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rtl="1" fontAlgn="base">
              <a:spcBef>
                <a:spcPct val="0"/>
              </a:spcBef>
              <a:spcAft>
                <a:spcPct val="0"/>
              </a:spcAft>
              <a:defRPr/>
            </a:pPr>
            <a:endParaRPr lang="en-US">
              <a:solidFill>
                <a:srgbClr val="646B86">
                  <a:lumMod val="90000"/>
                  <a:lumOff val="10000"/>
                </a:srgbClr>
              </a:solidFill>
              <a:cs typeface="Arial" pitchFamily="34" charset="0"/>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rtl="1" fontAlgn="base">
              <a:spcBef>
                <a:spcPct val="0"/>
              </a:spcBef>
              <a:spcAft>
                <a:spcPct val="0"/>
              </a:spcAft>
              <a:defRPr/>
            </a:pPr>
            <a:endParaRPr lang="en-US">
              <a:solidFill>
                <a:srgbClr val="646B86">
                  <a:lumMod val="90000"/>
                  <a:lumOff val="10000"/>
                </a:srgbClr>
              </a:solidFill>
              <a:latin typeface="Arial" pitchFamily="34" charset="0"/>
              <a:cs typeface="Arial" pitchFamily="34" charset="0"/>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rtl="1" fontAlgn="base">
              <a:spcBef>
                <a:spcPct val="0"/>
              </a:spcBef>
              <a:spcAft>
                <a:spcPct val="0"/>
              </a:spcAft>
              <a:defRPr/>
            </a:pPr>
            <a:fld id="{AA6AC589-2850-444B-B104-03DB57AB9AEA}" type="slidenum">
              <a:rPr lang="ar-SA" smtClean="0">
                <a:solidFill>
                  <a:prstClr val="black">
                    <a:lumMod val="85000"/>
                    <a:lumOff val="15000"/>
                  </a:prstClr>
                </a:solidFill>
              </a:rPr>
              <a:pPr rtl="1" fontAlgn="base">
                <a:spcBef>
                  <a:spcPct val="0"/>
                </a:spcBef>
                <a:spcAft>
                  <a:spcPct val="0"/>
                </a:spcAft>
                <a:defRPr/>
              </a:pPr>
              <a:t>‹#›</a:t>
            </a:fld>
            <a:endParaRPr lang="en-US">
              <a:solidFill>
                <a:prstClr val="black">
                  <a:lumMod val="85000"/>
                  <a:lumOff val="15000"/>
                </a:prstClr>
              </a:solidFill>
              <a:cs typeface="Arial" pitchFamily="34" charset="0"/>
            </a:endParaRPr>
          </a:p>
        </p:txBody>
      </p:sp>
    </p:spTree>
    <p:extLst>
      <p:ext uri="{BB962C8B-B14F-4D97-AF65-F5344CB8AC3E}">
        <p14:creationId xmlns:p14="http://schemas.microsoft.com/office/powerpoint/2010/main" val="289933276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686800" cy="5632311"/>
          </a:xfrm>
          <a:prstGeom prst="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150000"/>
              </a:lnSpc>
            </a:pPr>
            <a:r>
              <a:rPr lang="en-US" sz="4800" b="1" i="1" dirty="0">
                <a:ln w="10541" cmpd="sng">
                  <a:solidFill>
                    <a:schemeClr val="accent1">
                      <a:shade val="88000"/>
                      <a:satMod val="110000"/>
                    </a:schemeClr>
                  </a:solidFill>
                  <a:prstDash val="solid"/>
                </a:ln>
                <a:solidFill>
                  <a:schemeClr val="tx2"/>
                </a:solidFill>
                <a:effectLst>
                  <a:outerShdw blurRad="38100" dist="38100" dir="2700000" algn="tl">
                    <a:srgbClr val="000000">
                      <a:alpha val="43137"/>
                    </a:srgbClr>
                  </a:outerShdw>
                </a:effectLst>
                <a:latin typeface="Aparajita" pitchFamily="34" charset="0"/>
                <a:cs typeface="Aparajita" pitchFamily="34" charset="0"/>
              </a:rPr>
              <a:t>Therapeutic Potentials of Cord Blood Mononuclear Cells Transplantation for Limb </a:t>
            </a:r>
            <a:r>
              <a:rPr lang="en-US" sz="4800" b="1" i="1" dirty="0" smtClean="0">
                <a:ln w="10541" cmpd="sng">
                  <a:solidFill>
                    <a:schemeClr val="accent1">
                      <a:shade val="88000"/>
                      <a:satMod val="110000"/>
                    </a:schemeClr>
                  </a:solidFill>
                  <a:prstDash val="solid"/>
                </a:ln>
                <a:solidFill>
                  <a:schemeClr val="tx2"/>
                </a:solidFill>
                <a:effectLst>
                  <a:outerShdw blurRad="38100" dist="38100" dir="2700000" algn="tl">
                    <a:srgbClr val="000000">
                      <a:alpha val="43137"/>
                    </a:srgbClr>
                  </a:outerShdw>
                </a:effectLst>
                <a:latin typeface="Aparajita" pitchFamily="34" charset="0"/>
                <a:cs typeface="Aparajita" pitchFamily="34" charset="0"/>
              </a:rPr>
              <a:t>Ischemia:</a:t>
            </a:r>
          </a:p>
          <a:p>
            <a:pPr algn="ctr">
              <a:lnSpc>
                <a:spcPct val="150000"/>
              </a:lnSpc>
            </a:pPr>
            <a:r>
              <a:rPr lang="en-US" sz="4800" b="1" i="1" dirty="0" smtClean="0">
                <a:ln w="10541" cmpd="sng">
                  <a:solidFill>
                    <a:schemeClr val="accent1">
                      <a:shade val="88000"/>
                      <a:satMod val="110000"/>
                    </a:schemeClr>
                  </a:solidFill>
                  <a:prstDash val="solid"/>
                </a:ln>
                <a:solidFill>
                  <a:schemeClr val="tx2"/>
                </a:solidFill>
                <a:effectLst>
                  <a:outerShdw blurRad="38100" dist="38100" dir="2700000" algn="tl">
                    <a:srgbClr val="000000">
                      <a:alpha val="43137"/>
                    </a:srgbClr>
                  </a:outerShdw>
                </a:effectLst>
                <a:latin typeface="Aparajita" pitchFamily="34" charset="0"/>
                <a:cs typeface="Aparajita" pitchFamily="34" charset="0"/>
              </a:rPr>
              <a:t> </a:t>
            </a:r>
            <a:r>
              <a:rPr lang="en-US" sz="4800" b="1" i="1" dirty="0">
                <a:ln w="10541" cmpd="sng">
                  <a:solidFill>
                    <a:schemeClr val="accent1">
                      <a:shade val="88000"/>
                      <a:satMod val="110000"/>
                    </a:schemeClr>
                  </a:solidFill>
                  <a:prstDash val="solid"/>
                </a:ln>
                <a:solidFill>
                  <a:schemeClr val="tx2"/>
                </a:solidFill>
                <a:effectLst>
                  <a:outerShdw blurRad="38100" dist="38100" dir="2700000" algn="tl">
                    <a:srgbClr val="000000">
                      <a:alpha val="43137"/>
                    </a:srgbClr>
                  </a:outerShdw>
                </a:effectLst>
                <a:latin typeface="Aparajita" pitchFamily="34" charset="0"/>
                <a:cs typeface="Aparajita" pitchFamily="34" charset="0"/>
              </a:rPr>
              <a:t>a Comparison Between CD34+ and CD34- Cells</a:t>
            </a:r>
            <a:r>
              <a:rPr lang="en-US" sz="4400" b="1" i="1"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latin typeface="Aparajita" pitchFamily="34" charset="0"/>
                <a:cs typeface="Aparajita" pitchFamily="34" charset="0"/>
              </a:rPr>
              <a:t>.</a:t>
            </a:r>
          </a:p>
        </p:txBody>
      </p:sp>
    </p:spTree>
    <p:extLst>
      <p:ext uri="{BB962C8B-B14F-4D97-AF65-F5344CB8AC3E}">
        <p14:creationId xmlns:p14="http://schemas.microsoft.com/office/powerpoint/2010/main" val="243299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733800"/>
            <a:ext cx="8534400" cy="1600200"/>
          </a:xfrm>
        </p:spPr>
        <p:txBody>
          <a:bodyPr>
            <a:normAutofit fontScale="90000"/>
          </a:bodyPr>
          <a:lstStyle/>
          <a:p>
            <a:r>
              <a:rPr lang="en-US" sz="4400" i="1" dirty="0">
                <a:latin typeface="Arabic Typesetting" pitchFamily="66" charset="-78"/>
                <a:cs typeface="Arabic Typesetting" pitchFamily="66" charset="-78"/>
              </a:rPr>
              <a:t>Recently, another type of non-embryonic stem cells, known as induced pluripotent stem cell </a:t>
            </a:r>
            <a:r>
              <a:rPr lang="en-US" sz="4400" i="1" dirty="0" smtClean="0">
                <a:latin typeface="Arabic Typesetting" pitchFamily="66" charset="-78"/>
                <a:cs typeface="Arabic Typesetting" pitchFamily="66" charset="-78"/>
              </a:rPr>
              <a:t>(</a:t>
            </a:r>
            <a:r>
              <a:rPr lang="en-US" sz="4400" i="1" dirty="0" smtClean="0">
                <a:effectLst>
                  <a:outerShdw blurRad="38100" dist="38100" dir="2700000" algn="tl">
                    <a:srgbClr val="000000">
                      <a:alpha val="43137"/>
                    </a:srgbClr>
                  </a:outerShdw>
                </a:effectLst>
                <a:latin typeface="Arabic Typesetting" pitchFamily="66" charset="-78"/>
                <a:cs typeface="Arabic Typesetting" pitchFamily="66" charset="-78"/>
              </a:rPr>
              <a:t>iPSCs</a:t>
            </a:r>
            <a:r>
              <a:rPr lang="en-US" sz="4400" i="1" dirty="0" smtClean="0">
                <a:latin typeface="Arabic Typesetting" pitchFamily="66" charset="-78"/>
                <a:cs typeface="Arabic Typesetting" pitchFamily="66" charset="-78"/>
              </a:rPr>
              <a:t>) </a:t>
            </a:r>
            <a:r>
              <a:rPr lang="en-US" sz="4400" i="1" dirty="0">
                <a:latin typeface="Arabic Typesetting" pitchFamily="66" charset="-78"/>
                <a:cs typeface="Arabic Typesetting" pitchFamily="66" charset="-78"/>
              </a:rPr>
              <a:t>has emerged as a major breakthrough in regenerative biology. They are generated through enforced expression of defined transcription factors, which reset the fate of somatic cells to an embryonic stem-cell-like </a:t>
            </a:r>
            <a:r>
              <a:rPr lang="en-US" sz="4400" i="1" dirty="0" smtClean="0">
                <a:latin typeface="Arabic Typesetting" pitchFamily="66" charset="-78"/>
                <a:cs typeface="Arabic Typesetting" pitchFamily="66" charset="-78"/>
              </a:rPr>
              <a:t>state</a:t>
            </a:r>
            <a:endParaRPr lang="ar-EG" dirty="0"/>
          </a:p>
        </p:txBody>
      </p:sp>
    </p:spTree>
    <p:extLst>
      <p:ext uri="{BB962C8B-B14F-4D97-AF65-F5344CB8AC3E}">
        <p14:creationId xmlns:p14="http://schemas.microsoft.com/office/powerpoint/2010/main" val="169069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8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5486400"/>
            <a:ext cx="8686800" cy="694036"/>
          </a:xfrm>
          <a:prstGeom prst="rect">
            <a:avLst/>
          </a:prstGeom>
          <a:noFill/>
        </p:spPr>
        <p:txBody>
          <a:bodyPr wrap="square" rtlCol="1">
            <a:spAutoFit/>
          </a:bodyPr>
          <a:lstStyle/>
          <a:p>
            <a:pPr>
              <a:lnSpc>
                <a:spcPct val="115000"/>
              </a:lnSpc>
            </a:pPr>
            <a:r>
              <a:rPr lang="en-US" dirty="0" smtClean="0">
                <a:latin typeface="Times New Roman"/>
                <a:ea typeface="Times New Roman"/>
                <a:cs typeface="Arial"/>
              </a:rPr>
              <a:t>   </a:t>
            </a:r>
            <a:r>
              <a:rPr lang="en-US" sz="1600" b="1" dirty="0" smtClean="0">
                <a:latin typeface="Times New Roman"/>
                <a:ea typeface="Times New Roman"/>
                <a:cs typeface="Arial"/>
              </a:rPr>
              <a:t>Fig (1): Types of Stem Cells  , </a:t>
            </a:r>
            <a:r>
              <a:rPr lang="en-US" sz="1600" dirty="0" smtClean="0">
                <a:latin typeface="Times New Roman"/>
                <a:ea typeface="Times New Roman"/>
                <a:cs typeface="Arial"/>
              </a:rPr>
              <a:t>ESCs embryonic  stem cells, iPSCs induced pluripotent stem cells.                        Leeper  et al,( 2010), Circulation</a:t>
            </a:r>
            <a:r>
              <a:rPr lang="en-US" sz="1600" dirty="0">
                <a:latin typeface="Times New Roman"/>
                <a:ea typeface="Times New Roman"/>
                <a:cs typeface="Arial"/>
              </a:rPr>
              <a:t>. </a:t>
            </a:r>
            <a:r>
              <a:rPr lang="en-US" sz="1600" dirty="0" smtClean="0">
                <a:latin typeface="Times New Roman"/>
                <a:ea typeface="Times New Roman"/>
                <a:cs typeface="Arial"/>
              </a:rPr>
              <a:t>2010;122:517-526</a:t>
            </a:r>
            <a:endParaRPr lang="en-US" sz="1600" dirty="0">
              <a:latin typeface="Calibri"/>
              <a:ea typeface="Calibri"/>
              <a:cs typeface="Arial"/>
            </a:endParaRPr>
          </a:p>
        </p:txBody>
      </p:sp>
    </p:spTree>
    <p:extLst>
      <p:ext uri="{BB962C8B-B14F-4D97-AF65-F5344CB8AC3E}">
        <p14:creationId xmlns:p14="http://schemas.microsoft.com/office/powerpoint/2010/main" val="97644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83400"/>
            <a:ext cx="8001000" cy="1600200"/>
          </a:xfrm>
        </p:spPr>
        <p:txBody>
          <a:bodyPr>
            <a:normAutofit fontScale="90000"/>
          </a:bodyPr>
          <a:lstStyle/>
          <a:p>
            <a:r>
              <a:rPr lang="en-US" sz="5300" i="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Cord blood </a:t>
            </a:r>
            <a:r>
              <a:rPr lang="en-US" sz="4000" i="1" dirty="0" smtClean="0">
                <a:latin typeface="Arabic Typesetting" pitchFamily="66" charset="-78"/>
                <a:cs typeface="Arabic Typesetting" pitchFamily="66" charset="-78"/>
              </a:rPr>
              <a:t>stem cells are  a precious  resource that have been saving lives for over 20 years. There have been more than 1 million stem cells treatments worldwide.</a:t>
            </a:r>
            <a:br>
              <a:rPr lang="en-US" sz="4000" i="1" dirty="0" smtClean="0">
                <a:latin typeface="Arabic Typesetting" pitchFamily="66" charset="-78"/>
                <a:cs typeface="Arabic Typesetting" pitchFamily="66" charset="-78"/>
              </a:rPr>
            </a:br>
            <a:r>
              <a:rPr lang="en-US" sz="4000" i="1" dirty="0" smtClean="0">
                <a:latin typeface="Arabic Typesetting" pitchFamily="66" charset="-78"/>
                <a:cs typeface="Arabic Typesetting" pitchFamily="66" charset="-78"/>
              </a:rPr>
              <a:t>The Umbilical cord blood stem cells are the recognized therapy for 80 diseases. </a:t>
            </a:r>
            <a:br>
              <a:rPr lang="en-US" sz="4000" i="1" dirty="0" smtClean="0">
                <a:latin typeface="Arabic Typesetting" pitchFamily="66" charset="-78"/>
                <a:cs typeface="Arabic Typesetting" pitchFamily="66" charset="-78"/>
              </a:rPr>
            </a:br>
            <a:r>
              <a:rPr lang="en-US" sz="4000" i="1" dirty="0" smtClean="0">
                <a:latin typeface="Arabic Typesetting" pitchFamily="66" charset="-78"/>
                <a:cs typeface="Arabic Typesetting" pitchFamily="66" charset="-78"/>
              </a:rPr>
              <a:t>These include: </a:t>
            </a:r>
            <a:br>
              <a:rPr lang="en-US" sz="4000" i="1" dirty="0" smtClean="0">
                <a:latin typeface="Arabic Typesetting" pitchFamily="66" charset="-78"/>
                <a:cs typeface="Arabic Typesetting" pitchFamily="66" charset="-78"/>
              </a:rPr>
            </a:br>
            <a:r>
              <a:rPr lang="en-US" sz="4000" i="1" dirty="0" smtClean="0">
                <a:effectLst>
                  <a:outerShdw blurRad="38100" dist="38100" dir="2700000" algn="tl">
                    <a:srgbClr val="000000">
                      <a:alpha val="43137"/>
                    </a:srgbClr>
                  </a:outerShdw>
                </a:effectLst>
                <a:latin typeface="Arabic Typesetting" pitchFamily="66" charset="-78"/>
                <a:cs typeface="Arabic Typesetting" pitchFamily="66" charset="-78"/>
              </a:rPr>
              <a:t>Blood disease</a:t>
            </a:r>
            <a:r>
              <a:rPr lang="en-US" sz="4000" i="1" dirty="0" smtClean="0">
                <a:latin typeface="Arabic Typesetting" pitchFamily="66" charset="-78"/>
                <a:cs typeface="Arabic Typesetting" pitchFamily="66" charset="-78"/>
              </a:rPr>
              <a:t>: aplastic anemia, FA, leukemia, lymphoma.</a:t>
            </a:r>
            <a:br>
              <a:rPr lang="en-US" sz="4000" i="1" dirty="0" smtClean="0">
                <a:latin typeface="Arabic Typesetting" pitchFamily="66" charset="-78"/>
                <a:cs typeface="Arabic Typesetting" pitchFamily="66" charset="-78"/>
              </a:rPr>
            </a:br>
            <a:r>
              <a:rPr lang="en-US" sz="4000" i="1" dirty="0" smtClean="0">
                <a:effectLst>
                  <a:outerShdw blurRad="38100" dist="38100" dir="2700000" algn="tl">
                    <a:srgbClr val="000000">
                      <a:alpha val="43137"/>
                    </a:srgbClr>
                  </a:outerShdw>
                </a:effectLst>
                <a:latin typeface="Arabic Typesetting" pitchFamily="66" charset="-78"/>
                <a:cs typeface="Arabic Typesetting" pitchFamily="66" charset="-78"/>
              </a:rPr>
              <a:t>Cancer</a:t>
            </a:r>
            <a:r>
              <a:rPr lang="en-US" sz="4000" i="1" dirty="0" smtClean="0">
                <a:latin typeface="Arabic Typesetting" pitchFamily="66" charset="-78"/>
                <a:cs typeface="Arabic Typesetting" pitchFamily="66" charset="-78"/>
              </a:rPr>
              <a:t>: solid tumor: neuroblastoma </a:t>
            </a:r>
            <a:br>
              <a:rPr lang="en-US" sz="4000" i="1" dirty="0" smtClean="0">
                <a:latin typeface="Arabic Typesetting" pitchFamily="66" charset="-78"/>
                <a:cs typeface="Arabic Typesetting" pitchFamily="66" charset="-78"/>
              </a:rPr>
            </a:br>
            <a:r>
              <a:rPr lang="en-US" sz="4000" i="1" dirty="0" smtClean="0">
                <a:effectLst>
                  <a:outerShdw blurRad="38100" dist="38100" dir="2700000" algn="tl">
                    <a:srgbClr val="000000">
                      <a:alpha val="43137"/>
                    </a:srgbClr>
                  </a:outerShdw>
                </a:effectLst>
                <a:latin typeface="Arabic Typesetting" pitchFamily="66" charset="-78"/>
                <a:cs typeface="Arabic Typesetting" pitchFamily="66" charset="-78"/>
              </a:rPr>
              <a:t>Immune disorder </a:t>
            </a:r>
            <a:r>
              <a:rPr lang="en-US" sz="4000" i="1" dirty="0" smtClean="0">
                <a:latin typeface="Arabic Typesetting" pitchFamily="66" charset="-78"/>
                <a:cs typeface="Arabic Typesetting" pitchFamily="66" charset="-78"/>
              </a:rPr>
              <a:t>: SCID, Wiskott-Aldrich syndrome.</a:t>
            </a:r>
            <a:br>
              <a:rPr lang="en-US" sz="4000" i="1" dirty="0" smtClean="0">
                <a:latin typeface="Arabic Typesetting" pitchFamily="66" charset="-78"/>
                <a:cs typeface="Arabic Typesetting" pitchFamily="66" charset="-78"/>
              </a:rPr>
            </a:br>
            <a:r>
              <a:rPr lang="en-US" sz="4000" i="1" dirty="0" smtClean="0">
                <a:latin typeface="Arabic Typesetting" pitchFamily="66" charset="-78"/>
                <a:cs typeface="Arabic Typesetting" pitchFamily="66" charset="-78"/>
              </a:rPr>
              <a:t/>
            </a:r>
            <a:br>
              <a:rPr lang="en-US" sz="4000" i="1" dirty="0" smtClean="0">
                <a:latin typeface="Arabic Typesetting" pitchFamily="66" charset="-78"/>
                <a:cs typeface="Arabic Typesetting" pitchFamily="66" charset="-78"/>
              </a:rPr>
            </a:br>
            <a:r>
              <a:rPr lang="en-US" sz="4000" i="1" dirty="0" smtClean="0">
                <a:latin typeface="Arabic Typesetting" pitchFamily="66" charset="-78"/>
                <a:cs typeface="Arabic Typesetting" pitchFamily="66" charset="-78"/>
              </a:rPr>
              <a:t/>
            </a:r>
            <a:br>
              <a:rPr lang="en-US" sz="4000" i="1" dirty="0" smtClean="0">
                <a:latin typeface="Arabic Typesetting" pitchFamily="66" charset="-78"/>
                <a:cs typeface="Arabic Typesetting" pitchFamily="66" charset="-78"/>
              </a:rPr>
            </a:br>
            <a:r>
              <a:rPr lang="en-US" sz="4000" i="1" dirty="0" smtClean="0">
                <a:latin typeface="Arabic Typesetting" pitchFamily="66" charset="-78"/>
                <a:cs typeface="Arabic Typesetting" pitchFamily="66" charset="-78"/>
              </a:rPr>
              <a:t/>
            </a:r>
            <a:br>
              <a:rPr lang="en-US" sz="4000" i="1" dirty="0" smtClean="0">
                <a:latin typeface="Arabic Typesetting" pitchFamily="66" charset="-78"/>
                <a:cs typeface="Arabic Typesetting" pitchFamily="66" charset="-78"/>
              </a:rPr>
            </a:br>
            <a:r>
              <a:rPr lang="en-US" sz="4000" i="1" dirty="0" smtClean="0">
                <a:latin typeface="Arabic Typesetting" pitchFamily="66" charset="-78"/>
                <a:cs typeface="Arabic Typesetting" pitchFamily="66" charset="-78"/>
              </a:rPr>
              <a:t> </a:t>
            </a:r>
            <a:endParaRPr lang="ar-EG" sz="4000"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306123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91200"/>
            <a:ext cx="8686800" cy="1600200"/>
          </a:xfrm>
        </p:spPr>
        <p:txBody>
          <a:bodyPr>
            <a:normAutofit fontScale="90000"/>
          </a:bodyPr>
          <a:lstStyle/>
          <a:p>
            <a:r>
              <a:rPr lang="en-US" sz="4400" i="1" dirty="0" smtClean="0">
                <a:effectLst>
                  <a:outerShdw blurRad="38100" dist="38100" dir="2700000" algn="tl">
                    <a:srgbClr val="000000">
                      <a:alpha val="43137"/>
                    </a:srgbClr>
                  </a:outerShdw>
                </a:effectLst>
                <a:latin typeface="Arabic Typesetting" pitchFamily="66" charset="-78"/>
                <a:cs typeface="Arabic Typesetting" pitchFamily="66" charset="-78"/>
              </a:rPr>
              <a:t>Inborn error metabolism</a:t>
            </a:r>
            <a:r>
              <a:rPr lang="en-US" sz="4400" i="1" dirty="0" smtClean="0">
                <a:latin typeface="Arabic Typesetting" pitchFamily="66" charset="-78"/>
                <a:cs typeface="Arabic Typesetting" pitchFamily="66" charset="-78"/>
              </a:rPr>
              <a:t>: Gucheur.</a:t>
            </a:r>
            <a:br>
              <a:rPr lang="en-US" sz="4400" i="1" dirty="0" smtClean="0">
                <a:latin typeface="Arabic Typesetting" pitchFamily="66" charset="-78"/>
                <a:cs typeface="Arabic Typesetting" pitchFamily="66" charset="-78"/>
              </a:rPr>
            </a:br>
            <a:r>
              <a:rPr lang="en-US" sz="4400" i="1" dirty="0" smtClean="0">
                <a:effectLst>
                  <a:outerShdw blurRad="38100" dist="38100" dir="2700000" algn="tl">
                    <a:srgbClr val="000000">
                      <a:alpha val="43137"/>
                    </a:srgbClr>
                  </a:outerShdw>
                </a:effectLst>
                <a:latin typeface="Arabic Typesetting" pitchFamily="66" charset="-78"/>
                <a:cs typeface="Arabic Typesetting" pitchFamily="66" charset="-78"/>
              </a:rPr>
              <a:t>C.N.S: </a:t>
            </a:r>
            <a:r>
              <a:rPr lang="en-US" sz="4400" i="1" dirty="0" smtClean="0">
                <a:latin typeface="Arabic Typesetting" pitchFamily="66" charset="-78"/>
                <a:cs typeface="Arabic Typesetting" pitchFamily="66" charset="-78"/>
              </a:rPr>
              <a:t>Myopathy, neurodegenerative disease, cerebral </a:t>
            </a:r>
            <a:r>
              <a:rPr lang="ar-EG" sz="4400" i="1" dirty="0" smtClean="0">
                <a:latin typeface="Arabic Typesetting" pitchFamily="66" charset="-78"/>
                <a:cs typeface="Arabic Typesetting" pitchFamily="66" charset="-78"/>
              </a:rPr>
              <a:t> </a:t>
            </a:r>
            <a:r>
              <a:rPr lang="en-US" sz="4400" i="1" dirty="0" smtClean="0">
                <a:latin typeface="Arabic Typesetting" pitchFamily="66" charset="-78"/>
                <a:cs typeface="Arabic Typesetting" pitchFamily="66" charset="-78"/>
              </a:rPr>
              <a:t>palsy. Autism, Spinal cord injury</a:t>
            </a:r>
            <a:br>
              <a:rPr lang="en-US" sz="4400" i="1" dirty="0" smtClean="0">
                <a:latin typeface="Arabic Typesetting" pitchFamily="66" charset="-78"/>
                <a:cs typeface="Arabic Typesetting" pitchFamily="66" charset="-78"/>
              </a:rPr>
            </a:br>
            <a:r>
              <a:rPr lang="en-US" sz="4400" i="1" dirty="0" smtClean="0">
                <a:effectLst>
                  <a:outerShdw blurRad="38100" dist="38100" dir="2700000" algn="tl">
                    <a:srgbClr val="000000">
                      <a:alpha val="43137"/>
                    </a:srgbClr>
                  </a:outerShdw>
                </a:effectLst>
                <a:latin typeface="Arabic Typesetting" pitchFamily="66" charset="-78"/>
                <a:cs typeface="Arabic Typesetting" pitchFamily="66" charset="-78"/>
              </a:rPr>
              <a:t>Heart disease</a:t>
            </a:r>
            <a:r>
              <a:rPr lang="en-US" sz="4400" i="1" dirty="0" smtClean="0">
                <a:latin typeface="Arabic Typesetting" pitchFamily="66" charset="-78"/>
                <a:cs typeface="Arabic Typesetting" pitchFamily="66" charset="-78"/>
              </a:rPr>
              <a:t>, MI, PLI. </a:t>
            </a:r>
            <a:br>
              <a:rPr lang="en-US" sz="4400" i="1" dirty="0" smtClean="0">
                <a:latin typeface="Arabic Typesetting" pitchFamily="66" charset="-78"/>
                <a:cs typeface="Arabic Typesetting" pitchFamily="66" charset="-78"/>
              </a:rPr>
            </a:br>
            <a:r>
              <a:rPr lang="en-US" sz="4400" i="1" dirty="0" smtClean="0">
                <a:latin typeface="Arabic Typesetting" pitchFamily="66" charset="-78"/>
                <a:cs typeface="Arabic Typesetting" pitchFamily="66" charset="-78"/>
              </a:rPr>
              <a:t/>
            </a:r>
            <a:br>
              <a:rPr lang="en-US" sz="4400" i="1" dirty="0" smtClean="0">
                <a:latin typeface="Arabic Typesetting" pitchFamily="66" charset="-78"/>
                <a:cs typeface="Arabic Typesetting" pitchFamily="66" charset="-78"/>
              </a:rPr>
            </a:br>
            <a:r>
              <a:rPr lang="en-US" sz="4400" i="1" dirty="0" smtClean="0">
                <a:latin typeface="Arabic Typesetting" pitchFamily="66" charset="-78"/>
                <a:cs typeface="Arabic Typesetting" pitchFamily="66" charset="-78"/>
              </a:rPr>
              <a:t/>
            </a:r>
            <a:br>
              <a:rPr lang="en-US" sz="4400" i="1" dirty="0" smtClean="0">
                <a:latin typeface="Arabic Typesetting" pitchFamily="66" charset="-78"/>
                <a:cs typeface="Arabic Typesetting" pitchFamily="66" charset="-78"/>
              </a:rPr>
            </a:br>
            <a:r>
              <a:rPr lang="en-US" sz="4400" i="1" dirty="0" smtClean="0">
                <a:latin typeface="Arabic Typesetting" pitchFamily="66" charset="-78"/>
                <a:cs typeface="Arabic Typesetting" pitchFamily="66" charset="-78"/>
              </a:rPr>
              <a:t/>
            </a:r>
            <a:br>
              <a:rPr lang="en-US" sz="4400" i="1" dirty="0" smtClean="0">
                <a:latin typeface="Arabic Typesetting" pitchFamily="66" charset="-78"/>
                <a:cs typeface="Arabic Typesetting" pitchFamily="66" charset="-78"/>
              </a:rPr>
            </a:br>
            <a:r>
              <a:rPr lang="en-US" sz="4000" dirty="0" smtClean="0">
                <a:latin typeface="Arabic Typesetting" pitchFamily="66" charset="-78"/>
                <a:cs typeface="Arabic Typesetting" pitchFamily="66" charset="-78"/>
              </a:rPr>
              <a:t/>
            </a:r>
            <a:br>
              <a:rPr lang="en-US" sz="4000" dirty="0" smtClean="0">
                <a:latin typeface="Arabic Typesetting" pitchFamily="66" charset="-78"/>
                <a:cs typeface="Arabic Typesetting" pitchFamily="66" charset="-78"/>
              </a:rPr>
            </a:br>
            <a:endParaRPr lang="ar-EG" sz="40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231166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05200"/>
            <a:ext cx="8001000" cy="1600200"/>
          </a:xfrm>
        </p:spPr>
        <p:txBody>
          <a:bodyPr>
            <a:normAutofit fontScale="90000"/>
          </a:bodyPr>
          <a:lstStyle/>
          <a:p>
            <a:r>
              <a:rPr lang="en-US" sz="4400" i="1" dirty="0" smtClean="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Umbilical cord blood </a:t>
            </a:r>
            <a:r>
              <a:rPr lang="en-US" sz="4400" i="1" dirty="0" smtClean="0">
                <a:latin typeface="Arabic Typesetting" pitchFamily="66" charset="-78"/>
                <a:cs typeface="Arabic Typesetting" pitchFamily="66" charset="-78"/>
              </a:rPr>
              <a:t>contains millions of hematopoietic stem cells ( HPSCs).</a:t>
            </a:r>
            <a:br>
              <a:rPr lang="en-US" sz="4400" i="1" dirty="0" smtClean="0">
                <a:latin typeface="Arabic Typesetting" pitchFamily="66" charset="-78"/>
                <a:cs typeface="Arabic Typesetting" pitchFamily="66" charset="-78"/>
              </a:rPr>
            </a:br>
            <a:r>
              <a:rPr lang="en-US" sz="4400" i="1" dirty="0" smtClean="0">
                <a:latin typeface="Arabic Typesetting" pitchFamily="66" charset="-78"/>
                <a:cs typeface="Arabic Typesetting" pitchFamily="66" charset="-78"/>
              </a:rPr>
              <a:t>These type of stem cells can transform to any type of blood cells. </a:t>
            </a:r>
            <a:br>
              <a:rPr lang="en-US" sz="4400" i="1" dirty="0" smtClean="0">
                <a:latin typeface="Arabic Typesetting" pitchFamily="66" charset="-78"/>
                <a:cs typeface="Arabic Typesetting" pitchFamily="66" charset="-78"/>
              </a:rPr>
            </a:br>
            <a:r>
              <a:rPr lang="en-US" sz="4400" i="1" dirty="0" smtClean="0">
                <a:latin typeface="Arabic Typesetting" pitchFamily="66" charset="-78"/>
                <a:cs typeface="Arabic Typesetting" pitchFamily="66" charset="-78"/>
              </a:rPr>
              <a:t>So  cord blood can be to rebuild the immune system in patients  with advanced cancer whom taken  chemotherapy</a:t>
            </a:r>
            <a:r>
              <a:rPr lang="en-US" sz="4000" dirty="0" smtClean="0">
                <a:latin typeface="Arabic Typesetting" pitchFamily="66" charset="-78"/>
                <a:cs typeface="Arabic Typesetting" pitchFamily="66" charset="-78"/>
              </a:rPr>
              <a:t>.  </a:t>
            </a:r>
            <a:endParaRPr lang="ar-EG" sz="40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167863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9144000" cy="614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6145042"/>
            <a:ext cx="8817428" cy="658642"/>
          </a:xfrm>
          <a:prstGeom prst="rect">
            <a:avLst/>
          </a:prstGeom>
          <a:noFill/>
        </p:spPr>
        <p:txBody>
          <a:bodyPr wrap="square" rtlCol="1">
            <a:spAutoFit/>
          </a:bodyPr>
          <a:lstStyle/>
          <a:p>
            <a:pPr marL="342900" lvl="0" indent="-342900">
              <a:lnSpc>
                <a:spcPct val="115000"/>
              </a:lnSpc>
              <a:spcAft>
                <a:spcPts val="1000"/>
              </a:spcAft>
              <a:buSzPts val="1000"/>
              <a:buFont typeface="Symbol"/>
              <a:buChar char=""/>
              <a:tabLst>
                <a:tab pos="457200" algn="l"/>
              </a:tabLst>
            </a:pPr>
            <a:r>
              <a:rPr lang="en-US" sz="1600" b="1" dirty="0" smtClean="0"/>
              <a:t>Fig (2):  Current </a:t>
            </a:r>
            <a:r>
              <a:rPr lang="en-US" sz="1600" b="1" dirty="0"/>
              <a:t>clinical applications of umbilical cord blood</a:t>
            </a:r>
            <a:r>
              <a:rPr lang="en-US" sz="1600" dirty="0"/>
              <a:t>. </a:t>
            </a:r>
            <a:r>
              <a:rPr lang="en-US" sz="1600" dirty="0" smtClean="0">
                <a:latin typeface="Times New Roman"/>
                <a:ea typeface="Times New Roman"/>
                <a:cs typeface="Arial"/>
              </a:rPr>
              <a:t>Stem </a:t>
            </a:r>
            <a:r>
              <a:rPr lang="en-US" sz="1600" dirty="0">
                <a:latin typeface="Times New Roman"/>
                <a:ea typeface="Times New Roman"/>
                <a:cs typeface="Arial"/>
              </a:rPr>
              <a:t>Cell Research &amp; </a:t>
            </a:r>
            <a:r>
              <a:rPr lang="en-US" sz="1600" dirty="0" smtClean="0">
                <a:latin typeface="Times New Roman"/>
                <a:ea typeface="Times New Roman"/>
                <a:cs typeface="Arial"/>
              </a:rPr>
              <a:t>Therapy2015  </a:t>
            </a:r>
            <a:r>
              <a:rPr lang="en-US" sz="1600" b="1" dirty="0" smtClean="0">
                <a:latin typeface="Times New Roman"/>
                <a:ea typeface="Times New Roman"/>
                <a:cs typeface="Arial"/>
              </a:rPr>
              <a:t>6 </a:t>
            </a:r>
            <a:r>
              <a:rPr lang="en-US" sz="1600" dirty="0" smtClean="0">
                <a:latin typeface="Times New Roman"/>
                <a:ea typeface="Times New Roman"/>
                <a:cs typeface="Arial"/>
              </a:rPr>
              <a:t>:123</a:t>
            </a:r>
            <a:endParaRPr lang="en-US" dirty="0"/>
          </a:p>
        </p:txBody>
      </p:sp>
    </p:spTree>
    <p:extLst>
      <p:ext uri="{BB962C8B-B14F-4D97-AF65-F5344CB8AC3E}">
        <p14:creationId xmlns:p14="http://schemas.microsoft.com/office/powerpoint/2010/main" val="375654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14800"/>
            <a:ext cx="8153400" cy="1600200"/>
          </a:xfrm>
        </p:spPr>
        <p:txBody>
          <a:bodyPr>
            <a:normAutofit fontScale="90000"/>
          </a:bodyPr>
          <a:lstStyle/>
          <a:p>
            <a:r>
              <a:rPr lang="en-US" sz="4400" b="1" i="1" dirty="0" smtClean="0">
                <a:effectLst>
                  <a:outerShdw blurRad="38100" dist="38100" dir="2700000" algn="tl">
                    <a:srgbClr val="000000">
                      <a:alpha val="43137"/>
                    </a:srgbClr>
                  </a:outerShdw>
                </a:effectLst>
                <a:latin typeface="Arabic Typesetting" pitchFamily="66" charset="-78"/>
                <a:cs typeface="Arabic Typesetting" pitchFamily="66" charset="-78"/>
              </a:rPr>
              <a:t>Cord blood registry  :  </a:t>
            </a:r>
            <a:r>
              <a:rPr lang="en-US" sz="4000" b="1" i="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CBR </a:t>
            </a:r>
            <a:r>
              <a:rPr lang="en-US" sz="4000" b="1" i="1" dirty="0" smtClean="0">
                <a:solidFill>
                  <a:schemeClr val="tx1"/>
                </a:solidFill>
                <a:latin typeface="Arabic Typesetting" pitchFamily="66" charset="-78"/>
                <a:cs typeface="Arabic Typesetting" pitchFamily="66" charset="-78"/>
              </a:rPr>
              <a:t>1992</a:t>
            </a:r>
            <a:br>
              <a:rPr lang="en-US" sz="4000" b="1" i="1" dirty="0" smtClean="0">
                <a:solidFill>
                  <a:schemeClr val="tx1"/>
                </a:solidFill>
                <a:latin typeface="Arabic Typesetting" pitchFamily="66" charset="-78"/>
                <a:cs typeface="Arabic Typesetting" pitchFamily="66" charset="-78"/>
              </a:rPr>
            </a:br>
            <a:r>
              <a:rPr lang="en-US" sz="4000" b="1" i="1" dirty="0" smtClean="0">
                <a:solidFill>
                  <a:schemeClr val="tx1"/>
                </a:solidFill>
                <a:latin typeface="Arabic Typesetting" pitchFamily="66" charset="-78"/>
                <a:cs typeface="Arabic Typesetting" pitchFamily="66" charset="-78"/>
              </a:rPr>
              <a:t>south California  </a:t>
            </a:r>
            <a:br>
              <a:rPr lang="en-US" sz="4000" b="1" i="1" dirty="0" smtClean="0">
                <a:solidFill>
                  <a:schemeClr val="tx1"/>
                </a:solidFill>
                <a:latin typeface="Arabic Typesetting" pitchFamily="66" charset="-78"/>
                <a:cs typeface="Arabic Typesetting" pitchFamily="66" charset="-78"/>
              </a:rPr>
            </a:br>
            <a:r>
              <a:rPr lang="en-US" sz="4000" b="1" i="1" dirty="0" smtClean="0">
                <a:solidFill>
                  <a:schemeClr val="tx1"/>
                </a:solidFill>
                <a:latin typeface="Arabic Typesetting" pitchFamily="66" charset="-78"/>
                <a:cs typeface="Arabic Typesetting" pitchFamily="66" charset="-78"/>
              </a:rPr>
              <a:t>regulated clinical trials approved by FDA</a:t>
            </a:r>
            <a:br>
              <a:rPr lang="en-US" sz="4000" b="1" i="1" dirty="0" smtClean="0">
                <a:solidFill>
                  <a:schemeClr val="tx1"/>
                </a:solidFill>
                <a:latin typeface="Arabic Typesetting" pitchFamily="66" charset="-78"/>
                <a:cs typeface="Arabic Typesetting" pitchFamily="66" charset="-78"/>
              </a:rPr>
            </a:br>
            <a:r>
              <a:rPr lang="en-US" sz="4000" b="1" i="1" dirty="0" smtClean="0">
                <a:solidFill>
                  <a:schemeClr val="tx1"/>
                </a:solidFill>
                <a:latin typeface="Arabic Typesetting" pitchFamily="66" charset="-78"/>
                <a:cs typeface="Arabic Typesetting" pitchFamily="66" charset="-78"/>
              </a:rPr>
              <a:t>about 500,000 families  are members  used the baby cord blood.</a:t>
            </a:r>
            <a:br>
              <a:rPr lang="en-US" sz="4000" b="1" i="1" dirty="0" smtClean="0">
                <a:solidFill>
                  <a:schemeClr val="tx1"/>
                </a:solidFill>
                <a:latin typeface="Arabic Typesetting" pitchFamily="66" charset="-78"/>
                <a:cs typeface="Arabic Typesetting" pitchFamily="66" charset="-78"/>
              </a:rPr>
            </a:br>
            <a:r>
              <a:rPr lang="en-US" sz="4000" b="1" i="1" dirty="0" smtClean="0">
                <a:solidFill>
                  <a:schemeClr val="tx1"/>
                </a:solidFill>
                <a:latin typeface="Arabic Typesetting" pitchFamily="66" charset="-78"/>
                <a:cs typeface="Arabic Typesetting" pitchFamily="66" charset="-78"/>
              </a:rPr>
              <a:t>Accredited by </a:t>
            </a:r>
            <a:r>
              <a:rPr lang="en-US" sz="4000" b="1" i="1" dirty="0" smtClean="0">
                <a:solidFill>
                  <a:srgbClr val="FF0000"/>
                </a:solidFill>
                <a:latin typeface="Arabic Typesetting" pitchFamily="66" charset="-78"/>
                <a:cs typeface="Arabic Typesetting" pitchFamily="66" charset="-78"/>
              </a:rPr>
              <a:t>AABB  </a:t>
            </a:r>
            <a:r>
              <a:rPr lang="en-US" sz="4000" b="1" i="1" dirty="0" smtClean="0">
                <a:solidFill>
                  <a:schemeClr val="tx1"/>
                </a:solidFill>
                <a:latin typeface="Arabic Typesetting" pitchFamily="66" charset="-78"/>
                <a:cs typeface="Arabic Typesetting" pitchFamily="66" charset="-78"/>
              </a:rPr>
              <a:t>American Association of Blood  Banking</a:t>
            </a:r>
            <a:r>
              <a:rPr lang="en-US" sz="4000" b="1" i="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 .</a:t>
            </a:r>
            <a:br>
              <a:rPr lang="en-US" sz="4000" b="1" i="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br>
            <a:r>
              <a:rPr lang="en-US" sz="4000" b="1" i="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They use  seamless cryo bag to avoid </a:t>
            </a:r>
            <a:r>
              <a:rPr lang="en-US" sz="4000" b="1" i="1"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breakige</a:t>
            </a:r>
            <a:endParaRPr lang="ar-EG" sz="4000" b="1" i="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285035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76600"/>
            <a:ext cx="7162800" cy="1600200"/>
          </a:xfrm>
        </p:spPr>
        <p:txBody>
          <a:bodyPr>
            <a:normAutofit fontScale="90000"/>
          </a:bodyPr>
          <a:lstStyle/>
          <a:p>
            <a:r>
              <a:rPr lang="en-US" sz="4400"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When you bank your child( baby) cord blood</a:t>
            </a:r>
            <a:r>
              <a:rPr lang="en-US" sz="4000" dirty="0" smtClean="0">
                <a:latin typeface="Arabic Typesetting" pitchFamily="66" charset="-78"/>
                <a:cs typeface="Arabic Typesetting" pitchFamily="66" charset="-78"/>
              </a:rPr>
              <a:t>?</a:t>
            </a:r>
            <a:br>
              <a:rPr lang="en-US" sz="4000" dirty="0" smtClean="0">
                <a:latin typeface="Arabic Typesetting" pitchFamily="66" charset="-78"/>
                <a:cs typeface="Arabic Typesetting" pitchFamily="66" charset="-78"/>
              </a:rPr>
            </a:br>
            <a:r>
              <a:rPr lang="en-US" sz="4400" dirty="0" smtClean="0">
                <a:latin typeface="Arabic Typesetting" pitchFamily="66" charset="-78"/>
                <a:cs typeface="Arabic Typesetting" pitchFamily="66" charset="-78"/>
              </a:rPr>
              <a:t>1- Autologous stem cell transplantations</a:t>
            </a:r>
            <a:br>
              <a:rPr lang="en-US" sz="4400" dirty="0" smtClean="0">
                <a:latin typeface="Arabic Typesetting" pitchFamily="66" charset="-78"/>
                <a:cs typeface="Arabic Typesetting" pitchFamily="66" charset="-78"/>
              </a:rPr>
            </a:br>
            <a:r>
              <a:rPr lang="en-US" sz="4400" dirty="0" smtClean="0">
                <a:latin typeface="Arabic Typesetting" pitchFamily="66" charset="-78"/>
                <a:cs typeface="Arabic Typesetting" pitchFamily="66" charset="-78"/>
              </a:rPr>
              <a:t>2- Sibling , more suitable than allogeneic transplantation</a:t>
            </a:r>
            <a:r>
              <a:rPr lang="en-US" sz="4000" dirty="0" smtClean="0">
                <a:latin typeface="Arabic Typesetting" pitchFamily="66" charset="-78"/>
                <a:cs typeface="Arabic Typesetting" pitchFamily="66" charset="-78"/>
              </a:rPr>
              <a:t>.</a:t>
            </a:r>
            <a:br>
              <a:rPr lang="en-US" sz="4000" dirty="0" smtClean="0">
                <a:latin typeface="Arabic Typesetting" pitchFamily="66" charset="-78"/>
                <a:cs typeface="Arabic Typesetting" pitchFamily="66" charset="-78"/>
              </a:rPr>
            </a:br>
            <a:r>
              <a:rPr lang="en-US" sz="4000" dirty="0" smtClean="0">
                <a:latin typeface="Arabic Typesetting" pitchFamily="66" charset="-78"/>
                <a:cs typeface="Arabic Typesetting" pitchFamily="66" charset="-78"/>
              </a:rPr>
              <a:t>  </a:t>
            </a:r>
            <a:br>
              <a:rPr lang="en-US" sz="4000" dirty="0" smtClean="0">
                <a:latin typeface="Arabic Typesetting" pitchFamily="66" charset="-78"/>
                <a:cs typeface="Arabic Typesetting" pitchFamily="66" charset="-78"/>
              </a:rPr>
            </a:br>
            <a:endParaRPr lang="ar-EG" sz="40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1594468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43000"/>
            <a:ext cx="8991600" cy="3170099"/>
          </a:xfrm>
          <a:prstGeom prst="rect">
            <a:avLst/>
          </a:prstGeom>
        </p:spPr>
        <p:txBody>
          <a:bodyPr wrap="square">
            <a:spAutoFit/>
          </a:bodyPr>
          <a:lstStyle/>
          <a:p>
            <a:pPr lvl="0"/>
            <a:r>
              <a:rPr lang="en-US" sz="4000" b="1" i="1" dirty="0" smtClean="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Cord </a:t>
            </a:r>
            <a:r>
              <a:rPr lang="en-US" sz="4000" b="1" i="1" dirty="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blood </a:t>
            </a:r>
            <a:r>
              <a:rPr lang="en-US" sz="4000" i="1" dirty="0">
                <a:latin typeface="Arabic Typesetting" pitchFamily="66" charset="-78"/>
                <a:cs typeface="Arabic Typesetting" pitchFamily="66" charset="-78"/>
              </a:rPr>
              <a:t>-derived CD34</a:t>
            </a:r>
            <a:r>
              <a:rPr lang="en-US" sz="4000" i="1" baseline="30000" dirty="0">
                <a:latin typeface="Arabic Typesetting" pitchFamily="66" charset="-78"/>
                <a:cs typeface="Arabic Typesetting" pitchFamily="66" charset="-78"/>
              </a:rPr>
              <a:t>+</a:t>
            </a:r>
            <a:r>
              <a:rPr lang="en-US" sz="4000" i="1" dirty="0">
                <a:latin typeface="Arabic Typesetting" pitchFamily="66" charset="-78"/>
                <a:cs typeface="Arabic Typesetting" pitchFamily="66" charset="-78"/>
              </a:rPr>
              <a:t> cells are a well-characterized population of stem cells. Also </a:t>
            </a:r>
            <a:r>
              <a:rPr lang="en-US" sz="4000" i="1" dirty="0" smtClean="0">
                <a:latin typeface="Arabic Typesetting" pitchFamily="66" charset="-78"/>
                <a:cs typeface="Arabic Typesetting" pitchFamily="66" charset="-78"/>
              </a:rPr>
              <a:t>mononuclear </a:t>
            </a:r>
            <a:r>
              <a:rPr lang="en-US" sz="4000" i="1" dirty="0">
                <a:latin typeface="Arabic Typesetting" pitchFamily="66" charset="-78"/>
                <a:cs typeface="Arabic Typesetting" pitchFamily="66" charset="-78"/>
              </a:rPr>
              <a:t>cells (MNCs) improves limb ischemia in patients with arteriosclerosis </a:t>
            </a:r>
            <a:r>
              <a:rPr lang="en-US" sz="3200" i="1" dirty="0" smtClean="0">
                <a:solidFill>
                  <a:srgbClr val="EFD4B7"/>
                </a:solidFill>
                <a:latin typeface="Arabic Typesetting" pitchFamily="66" charset="-78"/>
                <a:cs typeface="Arabic Typesetting" pitchFamily="66" charset="-78"/>
              </a:rPr>
              <a:t>.</a:t>
            </a:r>
            <a:r>
              <a:rPr lang="en-US" sz="3200" i="1" dirty="0">
                <a:latin typeface="Arabic Typesetting" pitchFamily="66" charset="-78"/>
                <a:cs typeface="Arabic Typesetting" pitchFamily="66" charset="-78"/>
              </a:rPr>
              <a:t> </a:t>
            </a:r>
            <a:r>
              <a:rPr lang="en-US" sz="3200" i="1" dirty="0" smtClean="0">
                <a:latin typeface="Arabic Typesetting" pitchFamily="66" charset="-78"/>
                <a:cs typeface="Arabic Typesetting" pitchFamily="66" charset="-78"/>
              </a:rPr>
              <a:t>(Santiago</a:t>
            </a:r>
            <a:r>
              <a:rPr lang="en-US" sz="3200" i="1" dirty="0">
                <a:latin typeface="Arabic Typesetting" pitchFamily="66" charset="-78"/>
                <a:cs typeface="Arabic Typesetting" pitchFamily="66" charset="-78"/>
              </a:rPr>
              <a:t> </a:t>
            </a:r>
            <a:r>
              <a:rPr lang="en-US" sz="3200" i="1" dirty="0" smtClean="0">
                <a:latin typeface="Arabic Typesetting" pitchFamily="66" charset="-78"/>
                <a:cs typeface="Arabic Typesetting" pitchFamily="66" charset="-78"/>
              </a:rPr>
              <a:t> et al, 2015)  Stem </a:t>
            </a:r>
            <a:r>
              <a:rPr lang="en-US" sz="3200" i="1" dirty="0">
                <a:latin typeface="Arabic Typesetting" pitchFamily="66" charset="-78"/>
                <a:cs typeface="Arabic Typesetting" pitchFamily="66" charset="-78"/>
              </a:rPr>
              <a:t>Cell Research &amp; Therapy2015</a:t>
            </a:r>
            <a:r>
              <a:rPr lang="en-US" sz="3200" b="1" i="1" dirty="0">
                <a:latin typeface="Arabic Typesetting" pitchFamily="66" charset="-78"/>
                <a:cs typeface="Arabic Typesetting" pitchFamily="66" charset="-78"/>
              </a:rPr>
              <a:t>6</a:t>
            </a:r>
            <a:r>
              <a:rPr lang="en-US" sz="3200" i="1" dirty="0">
                <a:latin typeface="Arabic Typesetting" pitchFamily="66" charset="-78"/>
                <a:cs typeface="Arabic Typesetting" pitchFamily="66" charset="-78"/>
              </a:rPr>
              <a:t>:123</a:t>
            </a:r>
          </a:p>
          <a:p>
            <a:pPr algn="just">
              <a:lnSpc>
                <a:spcPct val="150000"/>
              </a:lnSpc>
            </a:pPr>
            <a:endParaRPr lang="ar-EG" sz="3200" dirty="0">
              <a:solidFill>
                <a:srgbClr val="EFD4B7"/>
              </a:solidFill>
            </a:endParaRPr>
          </a:p>
        </p:txBody>
      </p:sp>
    </p:spTree>
    <p:extLst>
      <p:ext uri="{BB962C8B-B14F-4D97-AF65-F5344CB8AC3E}">
        <p14:creationId xmlns:p14="http://schemas.microsoft.com/office/powerpoint/2010/main" val="84571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600200"/>
          </a:xfrm>
        </p:spPr>
        <p:txBody>
          <a:bodyPr>
            <a:noAutofit/>
          </a:bodyPr>
          <a:lstStyle/>
          <a:p>
            <a:r>
              <a:rPr lang="en-US" sz="4000" i="1" dirty="0" smtClean="0">
                <a:latin typeface="Arabic Typesetting" pitchFamily="66" charset="-78"/>
                <a:cs typeface="Arabic Typesetting" pitchFamily="66" charset="-78"/>
              </a:rPr>
              <a:t>Transplantation of HPSCs CD34+ cells from cord blood needs the presence of MSCs for expansion in cytotherapy , feeder layer decrease apoptosis ( Roya Mehrasa etal,  2014)</a:t>
            </a:r>
            <a:endParaRPr lang="ar-EG" sz="4000"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2205150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36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86200"/>
            <a:ext cx="7467600" cy="1600200"/>
          </a:xfrm>
        </p:spPr>
        <p:txBody>
          <a:bodyPr>
            <a:normAutofit fontScale="90000"/>
          </a:bodyPr>
          <a:lstStyle/>
          <a:p>
            <a:r>
              <a:rPr lang="en-US" sz="4000" i="1" dirty="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t>Critical limb ischemia </a:t>
            </a:r>
            <a:r>
              <a:rPr lang="en-US" sz="4000" i="1" dirty="0">
                <a:latin typeface="Arabic Typesetting" pitchFamily="66" charset="-78"/>
                <a:cs typeface="Arabic Typesetting" pitchFamily="66" charset="-78"/>
              </a:rPr>
              <a:t>(CLI) represents the most advanced stage of peripheral arterial </a:t>
            </a:r>
            <a:r>
              <a:rPr lang="en-US" sz="4000" i="1" dirty="0" smtClean="0">
                <a:latin typeface="Arabic Typesetting" pitchFamily="66" charset="-78"/>
                <a:cs typeface="Arabic Typesetting" pitchFamily="66" charset="-78"/>
              </a:rPr>
              <a:t>disease </a:t>
            </a:r>
            <a:r>
              <a:rPr lang="en-US" sz="4000" i="1" dirty="0">
                <a:latin typeface="Arabic Typesetting" pitchFamily="66" charset="-78"/>
                <a:cs typeface="Arabic Typesetting" pitchFamily="66" charset="-78"/>
              </a:rPr>
              <a:t>(</a:t>
            </a:r>
            <a:r>
              <a:rPr lang="en-US" sz="4000" i="1" dirty="0" smtClean="0">
                <a:latin typeface="Arabic Typesetting" pitchFamily="66" charset="-78"/>
                <a:cs typeface="Arabic Typesetting" pitchFamily="66" charset="-78"/>
              </a:rPr>
              <a:t>PAD</a:t>
            </a:r>
            <a:r>
              <a:rPr lang="en-US" sz="4000" i="1" dirty="0">
                <a:latin typeface="Arabic Typesetting" pitchFamily="66" charset="-78"/>
                <a:cs typeface="Arabic Typesetting" pitchFamily="66" charset="-78"/>
              </a:rPr>
              <a:t>) with a </a:t>
            </a:r>
            <a:r>
              <a:rPr lang="en-US" sz="4000" i="1" dirty="0" smtClean="0">
                <a:latin typeface="Arabic Typesetting" pitchFamily="66" charset="-78"/>
                <a:cs typeface="Arabic Typesetting" pitchFamily="66" charset="-78"/>
              </a:rPr>
              <a:t>markedly </a:t>
            </a:r>
            <a:r>
              <a:rPr lang="en-US" sz="4000" i="1" dirty="0">
                <a:latin typeface="Arabic Typesetting" pitchFamily="66" charset="-78"/>
                <a:cs typeface="Arabic Typesetting" pitchFamily="66" charset="-78"/>
              </a:rPr>
              <a:t>reduces blood flow to the extremities and has progressed to the point of severe rest pain </a:t>
            </a:r>
            <a:r>
              <a:rPr lang="en-US" sz="4000" i="1" dirty="0" smtClean="0">
                <a:latin typeface="Arabic Typesetting" pitchFamily="66" charset="-78"/>
                <a:cs typeface="Arabic Typesetting" pitchFamily="66" charset="-78"/>
              </a:rPr>
              <a:t>  Critical </a:t>
            </a:r>
            <a:r>
              <a:rPr lang="en-US" sz="4000" i="1" dirty="0">
                <a:latin typeface="Arabic Typesetting" pitchFamily="66" charset="-78"/>
                <a:cs typeface="Arabic Typesetting" pitchFamily="66" charset="-78"/>
              </a:rPr>
              <a:t>limb ischemia (CLI) is an important condition in the general population with a strong social impact and/or even tissue </a:t>
            </a:r>
            <a:r>
              <a:rPr lang="en-US" sz="4000" i="1" dirty="0" smtClean="0">
                <a:latin typeface="Arabic Typesetting" pitchFamily="66" charset="-78"/>
                <a:cs typeface="Arabic Typesetting" pitchFamily="66" charset="-78"/>
              </a:rPr>
              <a:t>loss (</a:t>
            </a:r>
            <a:r>
              <a:rPr lang="en-US" sz="4000" dirty="0">
                <a:latin typeface="Arabic Typesetting" pitchFamily="66" charset="-78"/>
                <a:cs typeface="Arabic Typesetting" pitchFamily="66" charset="-78"/>
              </a:rPr>
              <a:t>Strauss B. </a:t>
            </a:r>
            <a:r>
              <a:rPr lang="en-US" sz="4000" dirty="0" smtClean="0">
                <a:latin typeface="Arabic Typesetting" pitchFamily="66" charset="-78"/>
                <a:cs typeface="Arabic Typesetting" pitchFamily="66" charset="-78"/>
              </a:rPr>
              <a:t>H,2013).</a:t>
            </a:r>
            <a:r>
              <a:rPr lang="en-US" dirty="0" smtClean="0"/>
              <a:t> </a:t>
            </a:r>
            <a:endParaRPr lang="ar-EG" dirty="0"/>
          </a:p>
        </p:txBody>
      </p:sp>
    </p:spTree>
    <p:extLst>
      <p:ext uri="{BB962C8B-B14F-4D97-AF65-F5344CB8AC3E}">
        <p14:creationId xmlns:p14="http://schemas.microsoft.com/office/powerpoint/2010/main" val="21994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0"/>
            <a:ext cx="8077200" cy="1600200"/>
          </a:xfrm>
        </p:spPr>
        <p:txBody>
          <a:bodyPr>
            <a:normAutofit fontScale="90000"/>
          </a:bodyPr>
          <a:lstStyle/>
          <a:p>
            <a:r>
              <a:rPr lang="en-US" sz="3600" dirty="0">
                <a:latin typeface="Arabic Typesetting" pitchFamily="66" charset="-78"/>
                <a:cs typeface="Arabic Typesetting" pitchFamily="66" charset="-78"/>
              </a:rPr>
              <a:t>Recent therapeutic strategies have focused on restoring this </a:t>
            </a:r>
            <a:r>
              <a:rPr lang="en-US" sz="3600" dirty="0" smtClean="0">
                <a:latin typeface="Arabic Typesetting" pitchFamily="66" charset="-78"/>
                <a:cs typeface="Arabic Typesetting" pitchFamily="66" charset="-78"/>
              </a:rPr>
              <a:t> </a:t>
            </a:r>
            <a:r>
              <a:rPr lang="en-US" sz="3600" dirty="0">
                <a:latin typeface="Arabic Typesetting" pitchFamily="66" charset="-78"/>
                <a:cs typeface="Arabic Typesetting" pitchFamily="66" charset="-78"/>
              </a:rPr>
              <a:t>tissue survival using exogenous </a:t>
            </a:r>
            <a:r>
              <a:rPr lang="en-US" sz="3600" dirty="0" smtClean="0">
                <a:latin typeface="Arabic Typesetting" pitchFamily="66" charset="-78"/>
                <a:cs typeface="Arabic Typesetting" pitchFamily="66" charset="-78"/>
              </a:rPr>
              <a:t> </a:t>
            </a:r>
            <a:r>
              <a:rPr lang="en-US" sz="3600" dirty="0">
                <a:latin typeface="Arabic Typesetting" pitchFamily="66" charset="-78"/>
                <a:cs typeface="Arabic Typesetting" pitchFamily="66" charset="-78"/>
              </a:rPr>
              <a:t>cellular agents to promote regeneration of the vasculature. These are based on stimulation of </a:t>
            </a:r>
            <a:r>
              <a:rPr lang="en-US" sz="3600" dirty="0" smtClean="0">
                <a:latin typeface="Arabic Typesetting" pitchFamily="66" charset="-78"/>
                <a:cs typeface="Arabic Typesetting" pitchFamily="66" charset="-78"/>
              </a:rPr>
              <a:t>angiogenesis</a:t>
            </a:r>
            <a:br>
              <a:rPr lang="en-US" sz="3600" dirty="0" smtClean="0">
                <a:latin typeface="Arabic Typesetting" pitchFamily="66" charset="-78"/>
                <a:cs typeface="Arabic Typesetting" pitchFamily="66" charset="-78"/>
              </a:rPr>
            </a:br>
            <a:r>
              <a:rPr lang="en-US" sz="3600" dirty="0">
                <a:latin typeface="Arabic Typesetting" pitchFamily="66" charset="-78"/>
                <a:cs typeface="Arabic Typesetting" pitchFamily="66" charset="-78"/>
              </a:rPr>
              <a:t/>
            </a:r>
            <a:br>
              <a:rPr lang="en-US" sz="3600" dirty="0">
                <a:latin typeface="Arabic Typesetting" pitchFamily="66" charset="-78"/>
                <a:cs typeface="Arabic Typesetting" pitchFamily="66" charset="-78"/>
              </a:rPr>
            </a:br>
            <a:r>
              <a:rPr lang="en-US" sz="3600" dirty="0">
                <a:latin typeface="Arabic Typesetting" pitchFamily="66" charset="-78"/>
                <a:cs typeface="Arabic Typesetting" pitchFamily="66" charset="-78"/>
              </a:rPr>
              <a:t>Intramuscular and intra-arterial injection or a combination of both may be proposed in the treatment of human PAD. The principle of intramuscular injection is the creation of a cell depot with paracrine activity in the ischemic </a:t>
            </a:r>
            <a:r>
              <a:rPr lang="en-US" sz="3600" dirty="0" smtClean="0">
                <a:latin typeface="Arabic Typesetting" pitchFamily="66" charset="-78"/>
                <a:cs typeface="Arabic Typesetting" pitchFamily="66" charset="-78"/>
              </a:rPr>
              <a:t>area  ( Liao etal,2013). </a:t>
            </a:r>
            <a:endParaRPr lang="ar-EG" sz="36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249264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29000"/>
            <a:ext cx="8534400" cy="1600200"/>
          </a:xfrm>
        </p:spPr>
        <p:txBody>
          <a:bodyPr>
            <a:normAutofit fontScale="90000"/>
          </a:bodyPr>
          <a:lstStyle/>
          <a:p>
            <a:r>
              <a:rPr lang="en-US" sz="4000" i="1" dirty="0">
                <a:latin typeface="Arabic Typesetting" pitchFamily="66" charset="-78"/>
                <a:cs typeface="Arabic Typesetting" pitchFamily="66" charset="-78"/>
              </a:rPr>
              <a:t>Injection of bone marrow mononuclear cells has been reported to promote neovascularization of ischemic tissues effectively. This angiogenic effect may be related to their ability to induce vascular and muscle regeneration by </a:t>
            </a:r>
            <a:r>
              <a:rPr lang="en-US" sz="4000" i="1" dirty="0" smtClean="0">
                <a:latin typeface="Arabic Typesetting" pitchFamily="66" charset="-78"/>
                <a:cs typeface="Arabic Typesetting" pitchFamily="66" charset="-78"/>
              </a:rPr>
              <a:t>paracrine </a:t>
            </a:r>
            <a:r>
              <a:rPr lang="en-US" sz="4000" i="1" dirty="0">
                <a:latin typeface="Arabic Typesetting" pitchFamily="66" charset="-78"/>
                <a:cs typeface="Arabic Typesetting" pitchFamily="66" charset="-78"/>
              </a:rPr>
              <a:t>mechanisms through vascular endothelial growth factor secretion. Bone marrow mononuclear cells (BM-MNCs) </a:t>
            </a:r>
            <a:r>
              <a:rPr lang="en-US" sz="4000" i="1" dirty="0" smtClean="0">
                <a:latin typeface="Arabic Typesetting" pitchFamily="66" charset="-78"/>
                <a:cs typeface="Arabic Typesetting" pitchFamily="66" charset="-78"/>
              </a:rPr>
              <a:t>release  </a:t>
            </a:r>
            <a:r>
              <a:rPr lang="en-US" sz="4000" i="1" dirty="0">
                <a:latin typeface="Arabic Typesetting" pitchFamily="66" charset="-78"/>
                <a:cs typeface="Arabic Typesetting" pitchFamily="66" charset="-78"/>
              </a:rPr>
              <a:t>various angiogenic </a:t>
            </a:r>
            <a:r>
              <a:rPr lang="en-US" sz="4000" i="1" dirty="0" smtClean="0">
                <a:latin typeface="Arabic Typesetting" pitchFamily="66" charset="-78"/>
                <a:cs typeface="Arabic Typesetting" pitchFamily="66" charset="-78"/>
              </a:rPr>
              <a:t>factors ( Rita etal, 2015).</a:t>
            </a:r>
            <a:endParaRPr lang="ar-EG" sz="4000"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210243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756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57" y="6019800"/>
            <a:ext cx="8763000" cy="685800"/>
          </a:xfrm>
        </p:spPr>
        <p:txBody>
          <a:bodyPr>
            <a:noAutofit/>
          </a:bodyPr>
          <a:lstStyle/>
          <a:p>
            <a:r>
              <a:rPr lang="en-US" sz="4000" i="1" dirty="0" smtClean="0">
                <a:latin typeface="Arabic Typesetting" pitchFamily="66" charset="-78"/>
                <a:cs typeface="Arabic Typesetting" pitchFamily="66" charset="-78"/>
              </a:rPr>
              <a:t/>
            </a:r>
            <a:br>
              <a:rPr lang="en-US" sz="4000" i="1" dirty="0" smtClean="0">
                <a:latin typeface="Arabic Typesetting" pitchFamily="66" charset="-78"/>
                <a:cs typeface="Arabic Typesetting" pitchFamily="66" charset="-78"/>
              </a:rPr>
            </a:br>
            <a:r>
              <a:rPr lang="en-US" sz="4000" i="1" dirty="0">
                <a:latin typeface="Arabic Typesetting" pitchFamily="66" charset="-78"/>
                <a:cs typeface="Arabic Typesetting" pitchFamily="66" charset="-78"/>
              </a:rPr>
              <a:t/>
            </a:r>
            <a:br>
              <a:rPr lang="en-US" sz="4000" i="1" dirty="0">
                <a:latin typeface="Arabic Typesetting" pitchFamily="66" charset="-78"/>
                <a:cs typeface="Arabic Typesetting" pitchFamily="66" charset="-78"/>
              </a:rPr>
            </a:br>
            <a:r>
              <a:rPr lang="en-US" sz="4000" i="1" dirty="0" smtClean="0">
                <a:latin typeface="Arabic Typesetting" pitchFamily="66" charset="-78"/>
                <a:cs typeface="Arabic Typesetting" pitchFamily="66" charset="-78"/>
              </a:rPr>
              <a:t/>
            </a:r>
            <a:br>
              <a:rPr lang="en-US" sz="4000" i="1" dirty="0" smtClean="0">
                <a:latin typeface="Arabic Typesetting" pitchFamily="66" charset="-78"/>
                <a:cs typeface="Arabic Typesetting" pitchFamily="66" charset="-78"/>
              </a:rPr>
            </a:br>
            <a:r>
              <a:rPr lang="en-US" sz="4000" i="1" dirty="0">
                <a:latin typeface="Arabic Typesetting" pitchFamily="66" charset="-78"/>
                <a:cs typeface="Arabic Typesetting" pitchFamily="66" charset="-78"/>
              </a:rPr>
              <a:t/>
            </a:r>
            <a:br>
              <a:rPr lang="en-US" sz="4000" i="1" dirty="0">
                <a:latin typeface="Arabic Typesetting" pitchFamily="66" charset="-78"/>
                <a:cs typeface="Arabic Typesetting" pitchFamily="66" charset="-78"/>
              </a:rPr>
            </a:br>
            <a:r>
              <a:rPr lang="en-US" sz="4000" i="1" dirty="0" smtClean="0">
                <a:latin typeface="Arabic Typesetting" pitchFamily="66" charset="-78"/>
                <a:cs typeface="Arabic Typesetting" pitchFamily="66" charset="-78"/>
              </a:rPr>
              <a:t/>
            </a:r>
            <a:br>
              <a:rPr lang="en-US" sz="4000" i="1" dirty="0" smtClean="0">
                <a:latin typeface="Arabic Typesetting" pitchFamily="66" charset="-78"/>
                <a:cs typeface="Arabic Typesetting" pitchFamily="66" charset="-78"/>
              </a:rPr>
            </a:br>
            <a:r>
              <a:rPr lang="en-US" sz="4000" i="1" dirty="0">
                <a:latin typeface="Arabic Typesetting" pitchFamily="66" charset="-78"/>
                <a:cs typeface="Arabic Typesetting" pitchFamily="66" charset="-78"/>
              </a:rPr>
              <a:t/>
            </a:r>
            <a:br>
              <a:rPr lang="en-US" sz="4000" i="1" dirty="0">
                <a:latin typeface="Arabic Typesetting" pitchFamily="66" charset="-78"/>
                <a:cs typeface="Arabic Typesetting" pitchFamily="66" charset="-78"/>
              </a:rPr>
            </a:br>
            <a:r>
              <a:rPr lang="en-US" sz="4000" i="1" dirty="0" smtClean="0">
                <a:latin typeface="Arabic Typesetting" pitchFamily="66" charset="-78"/>
                <a:cs typeface="Arabic Typesetting" pitchFamily="66" charset="-78"/>
              </a:rPr>
              <a:t/>
            </a:r>
            <a:br>
              <a:rPr lang="en-US" sz="4000" i="1" dirty="0" smtClean="0">
                <a:latin typeface="Arabic Typesetting" pitchFamily="66" charset="-78"/>
                <a:cs typeface="Arabic Typesetting" pitchFamily="66" charset="-78"/>
              </a:rPr>
            </a:br>
            <a:r>
              <a:rPr lang="en-US" b="1" i="1" dirty="0" smtClean="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t>FCM markers  for stem cells:</a:t>
            </a:r>
            <a:r>
              <a:rPr lang="en-US" i="1" dirty="0" smtClean="0">
                <a:effectLst>
                  <a:outerShdw blurRad="38100" dist="38100" dir="2700000" algn="tl">
                    <a:srgbClr val="000000">
                      <a:alpha val="43137"/>
                    </a:srgbClr>
                  </a:outerShdw>
                </a:effectLst>
                <a:latin typeface="Arabic Typesetting" pitchFamily="66" charset="-78"/>
                <a:cs typeface="Arabic Typesetting" pitchFamily="66" charset="-78"/>
              </a:rPr>
              <a:t/>
            </a:r>
            <a:br>
              <a:rPr lang="en-US" i="1"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en-US" sz="4000" i="1" dirty="0" smtClean="0">
                <a:effectLst>
                  <a:outerShdw blurRad="38100" dist="38100" dir="2700000" algn="tl">
                    <a:srgbClr val="000000">
                      <a:alpha val="43137"/>
                    </a:srgbClr>
                  </a:outerShdw>
                </a:effectLst>
                <a:latin typeface="Arabic Typesetting" pitchFamily="66" charset="-78"/>
                <a:cs typeface="Arabic Typesetting" pitchFamily="66" charset="-78"/>
              </a:rPr>
              <a:t>1</a:t>
            </a:r>
            <a:r>
              <a:rPr lang="en-US" sz="4000" i="1" dirty="0" smtClean="0">
                <a:latin typeface="Arabic Typesetting" pitchFamily="66" charset="-78"/>
                <a:cs typeface="Arabic Typesetting" pitchFamily="66" charset="-78"/>
              </a:rPr>
              <a:t>-Hematopoietic stem cell ( </a:t>
            </a:r>
            <a:r>
              <a:rPr lang="en-US" sz="4000" i="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HPSCs</a:t>
            </a:r>
            <a:r>
              <a:rPr lang="en-US" sz="4000" i="1" dirty="0" smtClean="0">
                <a:solidFill>
                  <a:schemeClr val="tx1"/>
                </a:solidFill>
                <a:latin typeface="Arabic Typesetting" pitchFamily="66" charset="-78"/>
                <a:cs typeface="Arabic Typesetting" pitchFamily="66" charset="-78"/>
              </a:rPr>
              <a:t>)</a:t>
            </a:r>
            <a:r>
              <a:rPr lang="en-US" sz="4000" i="1" dirty="0" smtClean="0">
                <a:latin typeface="Arabic Typesetting" pitchFamily="66" charset="-78"/>
                <a:cs typeface="Arabic Typesetting" pitchFamily="66" charset="-78"/>
              </a:rPr>
              <a:t> </a:t>
            </a:r>
            <a:br>
              <a:rPr lang="en-US" sz="4000" i="1" dirty="0" smtClean="0">
                <a:latin typeface="Arabic Typesetting" pitchFamily="66" charset="-78"/>
                <a:cs typeface="Arabic Typesetting" pitchFamily="66" charset="-78"/>
              </a:rPr>
            </a:br>
            <a:r>
              <a:rPr lang="en-US" sz="4000" i="1" dirty="0" smtClean="0">
                <a:latin typeface="Arabic Typesetting" pitchFamily="66" charset="-78"/>
                <a:cs typeface="Arabic Typesetting" pitchFamily="66" charset="-78"/>
              </a:rPr>
              <a:t>isolated from P.Bl, B.M or  umbilical cord .</a:t>
            </a:r>
            <a:br>
              <a:rPr lang="en-US" sz="4000" i="1" dirty="0" smtClean="0">
                <a:latin typeface="Arabic Typesetting" pitchFamily="66" charset="-78"/>
                <a:cs typeface="Arabic Typesetting" pitchFamily="66" charset="-78"/>
              </a:rPr>
            </a:br>
            <a:r>
              <a:rPr lang="en-US" sz="4000" i="1" dirty="0" smtClean="0">
                <a:latin typeface="Arabic Typesetting" pitchFamily="66" charset="-78"/>
                <a:cs typeface="Arabic Typesetting" pitchFamily="66" charset="-78"/>
              </a:rPr>
              <a:t>Positive for </a:t>
            </a:r>
            <a:r>
              <a:rPr lang="en-US" sz="4000" i="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CD34+ve </a:t>
            </a:r>
            <a:r>
              <a:rPr lang="en-US" sz="4000" i="1" dirty="0" smtClean="0">
                <a:solidFill>
                  <a:schemeClr val="tx1"/>
                </a:solidFill>
                <a:latin typeface="Arabic Typesetting" pitchFamily="66" charset="-78"/>
                <a:cs typeface="Arabic Typesetting" pitchFamily="66" charset="-78"/>
              </a:rPr>
              <a:t>, </a:t>
            </a:r>
            <a:r>
              <a:rPr lang="en-US" sz="4000" i="1" dirty="0" smtClean="0">
                <a:solidFill>
                  <a:srgbClr val="002060"/>
                </a:solidFill>
                <a:effectLst>
                  <a:outerShdw blurRad="38100" dist="38100" dir="2700000" algn="tl">
                    <a:srgbClr val="000000">
                      <a:alpha val="43137"/>
                    </a:srgbClr>
                  </a:outerShdw>
                </a:effectLst>
                <a:latin typeface="Arabic Typesetting" pitchFamily="66" charset="-78"/>
                <a:cs typeface="Arabic Typesetting" pitchFamily="66" charset="-78"/>
              </a:rPr>
              <a:t>CD45+ve </a:t>
            </a:r>
            <a:br>
              <a:rPr lang="en-US" sz="4000" i="1" dirty="0" smtClean="0">
                <a:solidFill>
                  <a:srgbClr val="002060"/>
                </a:solidFill>
                <a:effectLst>
                  <a:outerShdw blurRad="38100" dist="38100" dir="2700000" algn="tl">
                    <a:srgbClr val="000000">
                      <a:alpha val="43137"/>
                    </a:srgbClr>
                  </a:outerShdw>
                </a:effectLst>
                <a:latin typeface="Arabic Typesetting" pitchFamily="66" charset="-78"/>
                <a:cs typeface="Arabic Typesetting" pitchFamily="66" charset="-78"/>
              </a:rPr>
            </a:br>
            <a:r>
              <a:rPr lang="en-US" sz="4000" i="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2</a:t>
            </a:r>
            <a:r>
              <a:rPr lang="en-US" sz="4000" i="1" dirty="0" smtClean="0">
                <a:solidFill>
                  <a:schemeClr val="tx1"/>
                </a:solidFill>
                <a:latin typeface="Arabic Typesetting" pitchFamily="66" charset="-78"/>
                <a:cs typeface="Arabic Typesetting" pitchFamily="66" charset="-78"/>
              </a:rPr>
              <a:t>-</a:t>
            </a:r>
            <a:r>
              <a:rPr lang="en-US" sz="4000" i="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MSCs</a:t>
            </a:r>
            <a:r>
              <a:rPr lang="en-US" sz="4000" i="1" dirty="0" smtClean="0">
                <a:solidFill>
                  <a:schemeClr val="tx1"/>
                </a:solidFill>
                <a:latin typeface="Arabic Typesetting" pitchFamily="66" charset="-78"/>
                <a:cs typeface="Arabic Typesetting" pitchFamily="66" charset="-78"/>
              </a:rPr>
              <a:t> : isolated from adipose tissue, placenta, umbilical cord , B.M and tooth bulb .</a:t>
            </a:r>
            <a:br>
              <a:rPr lang="en-US" sz="4000" i="1" dirty="0" smtClean="0">
                <a:solidFill>
                  <a:schemeClr val="tx1"/>
                </a:solidFill>
                <a:latin typeface="Arabic Typesetting" pitchFamily="66" charset="-78"/>
                <a:cs typeface="Arabic Typesetting" pitchFamily="66" charset="-78"/>
              </a:rPr>
            </a:br>
            <a:r>
              <a:rPr lang="en-US" sz="4000" i="1" dirty="0" smtClean="0">
                <a:solidFill>
                  <a:schemeClr val="tx1"/>
                </a:solidFill>
                <a:latin typeface="Arabic Typesetting" pitchFamily="66" charset="-78"/>
                <a:cs typeface="Arabic Typesetting" pitchFamily="66" charset="-78"/>
              </a:rPr>
              <a:t>Negative for CD34, CD45, CD19, CD3, CD11b, HLA-DR</a:t>
            </a:r>
            <a:br>
              <a:rPr lang="en-US" sz="4000" i="1" dirty="0" smtClean="0">
                <a:solidFill>
                  <a:schemeClr val="tx1"/>
                </a:solidFill>
                <a:latin typeface="Arabic Typesetting" pitchFamily="66" charset="-78"/>
                <a:cs typeface="Arabic Typesetting" pitchFamily="66" charset="-78"/>
              </a:rPr>
            </a:br>
            <a:r>
              <a:rPr lang="en-US" sz="4000" i="1"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Positive for CD90, CD271 CD71, CD105,CD73, CD44</a:t>
            </a:r>
            <a:br>
              <a:rPr lang="en-US" sz="4000" i="1"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br>
            <a:endParaRPr lang="ar-EG" sz="4000" i="1" dirty="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189579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400" y="838200"/>
            <a:ext cx="8966200" cy="5632311"/>
          </a:xfrm>
          <a:prstGeom prst="rect">
            <a:avLst/>
          </a:prstGeom>
        </p:spPr>
        <p:txBody>
          <a:bodyPr wrap="square">
            <a:spAutoFit/>
          </a:bodyPr>
          <a:lstStyle/>
          <a:p>
            <a:pPr lvl="0" algn="just">
              <a:lnSpc>
                <a:spcPct val="150000"/>
              </a:lnSpc>
            </a:pPr>
            <a:r>
              <a:rPr lang="en-US" sz="4000" i="1" dirty="0" smtClean="0">
                <a:latin typeface="Arabic Typesetting" pitchFamily="66" charset="-78"/>
                <a:cs typeface="Arabic Typesetting" pitchFamily="66" charset="-78"/>
              </a:rPr>
              <a:t>However </a:t>
            </a:r>
            <a:r>
              <a:rPr lang="en-US" sz="4000" i="1" dirty="0">
                <a:latin typeface="Arabic Typesetting" pitchFamily="66" charset="-78"/>
                <a:cs typeface="Arabic Typesetting" pitchFamily="66" charset="-78"/>
              </a:rPr>
              <a:t>technique of isolation CD34</a:t>
            </a:r>
            <a:r>
              <a:rPr lang="en-US" sz="4000" i="1" baseline="30000" dirty="0" smtClean="0">
                <a:latin typeface="Arabic Typesetting" pitchFamily="66" charset="-78"/>
                <a:cs typeface="Arabic Typesetting" pitchFamily="66" charset="-78"/>
              </a:rPr>
              <a:t>+ </a:t>
            </a:r>
            <a:r>
              <a:rPr lang="en-US" sz="4000" i="1" dirty="0" smtClean="0">
                <a:latin typeface="Arabic Typesetting" pitchFamily="66" charset="-78"/>
                <a:cs typeface="Arabic Typesetting" pitchFamily="66" charset="-78"/>
              </a:rPr>
              <a:t>cells </a:t>
            </a:r>
            <a:r>
              <a:rPr lang="en-US" sz="4000" i="1" dirty="0">
                <a:latin typeface="Arabic Typesetting" pitchFamily="66" charset="-78"/>
                <a:cs typeface="Arabic Typesetting" pitchFamily="66" charset="-78"/>
              </a:rPr>
              <a:t>is highly cost in comparison to that of </a:t>
            </a:r>
            <a:r>
              <a:rPr lang="en-US" sz="4000" i="1" dirty="0" smtClean="0">
                <a:latin typeface="Arabic Typesetting" pitchFamily="66" charset="-78"/>
                <a:cs typeface="Arabic Typesetting" pitchFamily="66" charset="-78"/>
              </a:rPr>
              <a:t>MNCS.  Recently</a:t>
            </a:r>
            <a:r>
              <a:rPr lang="en-US" sz="4000" i="1" dirty="0">
                <a:latin typeface="Arabic Typesetting" pitchFamily="66" charset="-78"/>
                <a:cs typeface="Arabic Typesetting" pitchFamily="66" charset="-78"/>
              </a:rPr>
              <a:t>, CD34</a:t>
            </a:r>
            <a:r>
              <a:rPr lang="en-US" sz="4000" i="1" baseline="30000" dirty="0">
                <a:latin typeface="Arabic Typesetting" pitchFamily="66" charset="-78"/>
                <a:cs typeface="Arabic Typesetting" pitchFamily="66" charset="-78"/>
              </a:rPr>
              <a:t>+</a:t>
            </a:r>
            <a:r>
              <a:rPr lang="en-US" sz="4000" i="1" dirty="0">
                <a:latin typeface="Arabic Typesetting" pitchFamily="66" charset="-78"/>
                <a:cs typeface="Arabic Typesetting" pitchFamily="66" charset="-78"/>
              </a:rPr>
              <a:t> cells have also been </a:t>
            </a:r>
            <a:r>
              <a:rPr lang="en-US" sz="4000" i="1" dirty="0" smtClean="0">
                <a:latin typeface="Arabic Typesetting" pitchFamily="66" charset="-78"/>
                <a:cs typeface="Arabic Typesetting" pitchFamily="66" charset="-78"/>
              </a:rPr>
              <a:t>shown to </a:t>
            </a:r>
            <a:r>
              <a:rPr lang="en-US" sz="4000" i="1" dirty="0">
                <a:latin typeface="Arabic Typesetting" pitchFamily="66" charset="-78"/>
                <a:cs typeface="Arabic Typesetting" pitchFamily="66" charset="-78"/>
              </a:rPr>
              <a:t>induce therapeutic angiogenesis in animal models of myocardial, peripheral, and </a:t>
            </a:r>
            <a:r>
              <a:rPr lang="ar-EG" sz="4000" i="1" dirty="0" smtClean="0">
                <a:latin typeface="Arabic Typesetting" pitchFamily="66" charset="-78"/>
                <a:cs typeface="Arabic Typesetting" pitchFamily="66" charset="-78"/>
              </a:rPr>
              <a:t> </a:t>
            </a:r>
            <a:r>
              <a:rPr lang="en-US" sz="4000" i="1" dirty="0" smtClean="0">
                <a:latin typeface="Arabic Typesetting" pitchFamily="66" charset="-78"/>
                <a:cs typeface="Arabic Typesetting" pitchFamily="66" charset="-78"/>
              </a:rPr>
              <a:t>cerebral ischemia. </a:t>
            </a:r>
            <a:r>
              <a:rPr lang="en-US" sz="3600" i="1" dirty="0" smtClean="0">
                <a:latin typeface="Arabic Typesetting" pitchFamily="66" charset="-78"/>
                <a:cs typeface="Arabic Typesetting" pitchFamily="66" charset="-78"/>
              </a:rPr>
              <a:t>(Gopall et al, 2010).Cite </a:t>
            </a:r>
            <a:r>
              <a:rPr lang="en-US" sz="3600" i="1" dirty="0">
                <a:latin typeface="Arabic Typesetting" pitchFamily="66" charset="-78"/>
                <a:cs typeface="Arabic Typesetting" pitchFamily="66" charset="-78"/>
              </a:rPr>
              <a:t>this article as: BJMP 2010;3(4):a345</a:t>
            </a:r>
            <a:endParaRPr lang="ar-EG" sz="3600"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187442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9093200" cy="5632311"/>
          </a:xfrm>
          <a:prstGeom prst="rect">
            <a:avLst/>
          </a:prstGeom>
        </p:spPr>
        <p:txBody>
          <a:bodyPr wrap="square">
            <a:spAutoFit/>
          </a:bodyPr>
          <a:lstStyle/>
          <a:p>
            <a:pPr algn="just">
              <a:lnSpc>
                <a:spcPct val="150000"/>
              </a:lnSpc>
            </a:pPr>
            <a:r>
              <a:rPr lang="en-US" sz="4000" i="1" dirty="0" smtClean="0">
                <a:latin typeface="Arabic Typesetting" pitchFamily="66" charset="-78"/>
                <a:cs typeface="Arabic Typesetting" pitchFamily="66" charset="-78"/>
              </a:rPr>
              <a:t>The </a:t>
            </a:r>
            <a:r>
              <a:rPr lang="en-US" sz="4000" i="1" dirty="0" smtClean="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mechanism</a:t>
            </a:r>
            <a:r>
              <a:rPr lang="en-US" sz="4000" i="1" dirty="0" smtClean="0">
                <a:latin typeface="Arabic Typesetting" pitchFamily="66" charset="-78"/>
                <a:cs typeface="Arabic Typesetting" pitchFamily="66" charset="-78"/>
              </a:rPr>
              <a:t> by which CD34</a:t>
            </a:r>
            <a:r>
              <a:rPr lang="en-US" sz="4000" i="1" baseline="30000" dirty="0" smtClean="0">
                <a:latin typeface="Arabic Typesetting" pitchFamily="66" charset="-78"/>
                <a:cs typeface="Arabic Typesetting" pitchFamily="66" charset="-78"/>
              </a:rPr>
              <a:t>+</a:t>
            </a:r>
            <a:r>
              <a:rPr lang="en-US" sz="4000" i="1" dirty="0" smtClean="0">
                <a:latin typeface="Arabic Typesetting" pitchFamily="66" charset="-78"/>
                <a:cs typeface="Arabic Typesetting" pitchFamily="66" charset="-78"/>
              </a:rPr>
              <a:t> cells promote therapeutic angiogenesis is not completely understood, although evidence supports both direct incorporation of the cells into the expanding vasculature and paracrine secretion of angiogenic growth factors that support the developing microvasculature</a:t>
            </a:r>
            <a:r>
              <a:rPr lang="en-US" sz="4000" b="1" i="1" dirty="0" smtClean="0">
                <a:solidFill>
                  <a:srgbClr val="EFD4B7"/>
                </a:solidFill>
                <a:latin typeface="Arabic Typesetting" pitchFamily="66" charset="-78"/>
                <a:cs typeface="Arabic Typesetting" pitchFamily="66" charset="-78"/>
              </a:rPr>
              <a:t>.  </a:t>
            </a:r>
            <a:r>
              <a:rPr lang="en-US" sz="4000" i="1" dirty="0" smtClean="0">
                <a:latin typeface="Arabic Typesetting" pitchFamily="66" charset="-78"/>
                <a:cs typeface="Arabic Typesetting" pitchFamily="66" charset="-78"/>
              </a:rPr>
              <a:t>(Grande et al, 2015 )  Stem Cell Int.</a:t>
            </a:r>
            <a:endParaRPr lang="ar-EG" sz="4000" b="1"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422893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18"/>
            <a:ext cx="9144000" cy="632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62200" y="6096000"/>
            <a:ext cx="4876800" cy="369332"/>
          </a:xfrm>
          <a:prstGeom prst="rect">
            <a:avLst/>
          </a:prstGeom>
          <a:noFill/>
        </p:spPr>
        <p:txBody>
          <a:bodyPr wrap="square" rtlCol="1">
            <a:spAutoFit/>
          </a:bodyPr>
          <a:lstStyle/>
          <a:p>
            <a:endParaRPr lang="ar-EG" dirty="0"/>
          </a:p>
        </p:txBody>
      </p:sp>
      <p:sp>
        <p:nvSpPr>
          <p:cNvPr id="3" name="TextBox 2"/>
          <p:cNvSpPr txBox="1"/>
          <p:nvPr/>
        </p:nvSpPr>
        <p:spPr>
          <a:xfrm>
            <a:off x="-7257" y="6211669"/>
            <a:ext cx="9296400" cy="646331"/>
          </a:xfrm>
          <a:prstGeom prst="rect">
            <a:avLst/>
          </a:prstGeom>
          <a:noFill/>
        </p:spPr>
        <p:txBody>
          <a:bodyPr wrap="square" rtlCol="1">
            <a:spAutoFit/>
          </a:bodyPr>
          <a:lstStyle/>
          <a:p>
            <a:r>
              <a:rPr lang="en-US" b="1" dirty="0" smtClean="0"/>
              <a:t>Figure 3: </a:t>
            </a:r>
            <a:r>
              <a:rPr lang="en-US" b="1" dirty="0" err="1" smtClean="0"/>
              <a:t>Schem</a:t>
            </a:r>
            <a:r>
              <a:rPr lang="en-US" b="1" dirty="0" smtClean="0"/>
              <a:t> </a:t>
            </a:r>
            <a:r>
              <a:rPr lang="en-US" b="1" dirty="0"/>
              <a:t>of possible events in </a:t>
            </a:r>
            <a:r>
              <a:rPr lang="en-US" b="1" dirty="0" smtClean="0"/>
              <a:t>the angiogenic </a:t>
            </a:r>
            <a:r>
              <a:rPr lang="en-US" b="1" dirty="0"/>
              <a:t>process. </a:t>
            </a:r>
            <a:r>
              <a:rPr lang="en-US" dirty="0"/>
              <a:t>EC, endothelial cell</a:t>
            </a:r>
            <a:r>
              <a:rPr lang="en-US" dirty="0" smtClean="0"/>
              <a:t>.</a:t>
            </a:r>
          </a:p>
          <a:p>
            <a:r>
              <a:rPr lang="en-US" dirty="0" smtClean="0"/>
              <a:t>(</a:t>
            </a:r>
            <a:r>
              <a:rPr lang="en-US" b="1" dirty="0" smtClean="0"/>
              <a:t>  </a:t>
            </a:r>
            <a:r>
              <a:rPr lang="en-US" b="1" dirty="0"/>
              <a:t>Lawall et al. Autologous stem cell therapy</a:t>
            </a:r>
            <a:r>
              <a:rPr lang="en-US" dirty="0"/>
              <a:t> 2010) Thrombosis and Haemostasis </a:t>
            </a:r>
            <a:r>
              <a:rPr lang="en-US" dirty="0" smtClean="0"/>
              <a:t>103.4/2010</a:t>
            </a:r>
            <a:r>
              <a:rPr lang="en-US" dirty="0"/>
              <a:t> </a:t>
            </a:r>
          </a:p>
        </p:txBody>
      </p:sp>
    </p:spTree>
    <p:extLst>
      <p:ext uri="{BB962C8B-B14F-4D97-AF65-F5344CB8AC3E}">
        <p14:creationId xmlns:p14="http://schemas.microsoft.com/office/powerpoint/2010/main" val="233649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510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5105400"/>
            <a:ext cx="8868229" cy="1077218"/>
          </a:xfrm>
          <a:prstGeom prst="rect">
            <a:avLst/>
          </a:prstGeom>
          <a:noFill/>
        </p:spPr>
        <p:txBody>
          <a:bodyPr wrap="square" rtlCol="1">
            <a:spAutoFit/>
          </a:bodyPr>
          <a:lstStyle/>
          <a:p>
            <a:r>
              <a:rPr lang="en-US" sz="1600" i="1" dirty="0" smtClean="0">
                <a:cs typeface="+mj-cs"/>
              </a:rPr>
              <a:t>Fig(4):</a:t>
            </a:r>
            <a:r>
              <a:rPr lang="en-US" sz="1600" b="1" i="1" dirty="0" smtClean="0">
                <a:cs typeface="+mj-cs"/>
              </a:rPr>
              <a:t> </a:t>
            </a:r>
            <a:r>
              <a:rPr lang="en-US" sz="1600" b="1" i="1" dirty="0">
                <a:cs typeface="+mj-cs"/>
              </a:rPr>
              <a:t>Schema of </a:t>
            </a:r>
            <a:r>
              <a:rPr lang="en-US" sz="1600" b="1" i="1" dirty="0" smtClean="0">
                <a:cs typeface="+mj-cs"/>
              </a:rPr>
              <a:t>angiogenesis </a:t>
            </a:r>
            <a:r>
              <a:rPr lang="en-US" sz="1600" b="1" i="1" dirty="0">
                <a:cs typeface="+mj-cs"/>
              </a:rPr>
              <a:t>events </a:t>
            </a:r>
            <a:r>
              <a:rPr lang="en-US" sz="1600" b="1" i="1" dirty="0" smtClean="0">
                <a:cs typeface="+mj-cs"/>
              </a:rPr>
              <a:t>.    (</a:t>
            </a:r>
            <a:r>
              <a:rPr lang="en-US" sz="1600" i="1" dirty="0" smtClean="0">
                <a:cs typeface="+mj-cs"/>
              </a:rPr>
              <a:t>EC: </a:t>
            </a:r>
            <a:r>
              <a:rPr lang="en-US" sz="1600" i="1" dirty="0">
                <a:cs typeface="+mj-cs"/>
              </a:rPr>
              <a:t>endothelial cell</a:t>
            </a:r>
            <a:r>
              <a:rPr lang="en-US" sz="1600" i="1" dirty="0" smtClean="0">
                <a:cs typeface="+mj-cs"/>
              </a:rPr>
              <a:t>; SMC: </a:t>
            </a:r>
            <a:r>
              <a:rPr lang="en-US" sz="1600" i="1" dirty="0">
                <a:cs typeface="+mj-cs"/>
              </a:rPr>
              <a:t>smooth muscle cell; </a:t>
            </a:r>
            <a:r>
              <a:rPr lang="en-US" sz="1600" i="1" dirty="0" smtClean="0">
                <a:cs typeface="+mj-cs"/>
              </a:rPr>
              <a:t>MCP-1: monocyte chemoattractant </a:t>
            </a:r>
            <a:r>
              <a:rPr lang="en-US" sz="1600" i="1" dirty="0">
                <a:cs typeface="+mj-cs"/>
              </a:rPr>
              <a:t>protein-1; </a:t>
            </a:r>
            <a:r>
              <a:rPr lang="en-US" sz="1600" i="1" dirty="0" smtClean="0">
                <a:cs typeface="+mj-cs"/>
              </a:rPr>
              <a:t>GM- CSF: granulocyte -macrophage </a:t>
            </a:r>
            <a:r>
              <a:rPr lang="en-US" sz="1600" i="1" dirty="0">
                <a:cs typeface="+mj-cs"/>
              </a:rPr>
              <a:t>colony-stimulating </a:t>
            </a:r>
            <a:r>
              <a:rPr lang="en-US" sz="1600" i="1" dirty="0" smtClean="0">
                <a:cs typeface="+mj-cs"/>
              </a:rPr>
              <a:t>factor; PDGF </a:t>
            </a:r>
            <a:r>
              <a:rPr lang="en-US" sz="1600" i="1" dirty="0">
                <a:cs typeface="+mj-cs"/>
              </a:rPr>
              <a:t>platelet derived growth factor; </a:t>
            </a:r>
            <a:r>
              <a:rPr lang="en-US" sz="1600" i="1" dirty="0" smtClean="0">
                <a:cs typeface="+mj-cs"/>
              </a:rPr>
              <a:t>TNF</a:t>
            </a:r>
            <a:r>
              <a:rPr lang="el-GR" sz="1600" i="1" dirty="0" smtClean="0">
                <a:cs typeface="+mj-cs"/>
              </a:rPr>
              <a:t>α</a:t>
            </a:r>
            <a:r>
              <a:rPr lang="en-US" sz="1600" i="1" dirty="0" smtClean="0">
                <a:cs typeface="+mj-cs"/>
              </a:rPr>
              <a:t>, </a:t>
            </a:r>
            <a:r>
              <a:rPr lang="en-US" sz="1600" i="1" dirty="0" err="1" smtClean="0">
                <a:cs typeface="+mj-cs"/>
              </a:rPr>
              <a:t>tumour</a:t>
            </a:r>
            <a:r>
              <a:rPr lang="en-US" sz="1600" i="1" dirty="0" smtClean="0">
                <a:cs typeface="+mj-cs"/>
              </a:rPr>
              <a:t> </a:t>
            </a:r>
            <a:r>
              <a:rPr lang="en-US" sz="1600" i="1" dirty="0">
                <a:cs typeface="+mj-cs"/>
              </a:rPr>
              <a:t>necrosis </a:t>
            </a:r>
            <a:r>
              <a:rPr lang="en-US" sz="1600" i="1" dirty="0" smtClean="0">
                <a:cs typeface="+mj-cs"/>
              </a:rPr>
              <a:t>factor-</a:t>
            </a:r>
            <a:r>
              <a:rPr lang="el-GR" sz="1600" i="1" dirty="0" smtClean="0">
                <a:cs typeface="+mj-cs"/>
              </a:rPr>
              <a:t>α</a:t>
            </a:r>
            <a:r>
              <a:rPr lang="en-US" sz="1600" i="1" dirty="0" smtClean="0">
                <a:cs typeface="+mj-cs"/>
              </a:rPr>
              <a:t>. </a:t>
            </a:r>
            <a:r>
              <a:rPr lang="en-US" sz="1600" i="1" dirty="0">
                <a:cs typeface="+mj-cs"/>
              </a:rPr>
              <a:t>(</a:t>
            </a:r>
            <a:r>
              <a:rPr lang="en-US" sz="1600" b="1" i="1" dirty="0">
                <a:cs typeface="+mj-cs"/>
              </a:rPr>
              <a:t>  Lawall et al. Autologous stem cell therapy</a:t>
            </a:r>
            <a:r>
              <a:rPr lang="en-US" sz="1600" i="1" dirty="0">
                <a:cs typeface="+mj-cs"/>
              </a:rPr>
              <a:t> 2010) Thrombosis and Haemostasis </a:t>
            </a:r>
            <a:r>
              <a:rPr lang="en-US" sz="1600" i="1" dirty="0" smtClean="0">
                <a:cs typeface="+mj-cs"/>
              </a:rPr>
              <a:t>103.4/2010</a:t>
            </a:r>
            <a:endParaRPr lang="en-US" sz="1600" i="1" dirty="0">
              <a:cs typeface="+mj-cs"/>
            </a:endParaRPr>
          </a:p>
        </p:txBody>
      </p:sp>
    </p:spTree>
    <p:extLst>
      <p:ext uri="{BB962C8B-B14F-4D97-AF65-F5344CB8AC3E}">
        <p14:creationId xmlns:p14="http://schemas.microsoft.com/office/powerpoint/2010/main" val="54617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43000"/>
            <a:ext cx="8610600" cy="4708981"/>
          </a:xfrm>
          <a:prstGeom prst="rect">
            <a:avLst/>
          </a:prstGeom>
        </p:spPr>
        <p:txBody>
          <a:bodyPr wrap="square">
            <a:spAutoFit/>
          </a:bodyPr>
          <a:lstStyle/>
          <a:p>
            <a:pPr algn="just">
              <a:lnSpc>
                <a:spcPct val="150000"/>
              </a:lnSpc>
            </a:pPr>
            <a:endParaRPr lang="en-US" sz="4000" i="1" dirty="0" smtClean="0">
              <a:latin typeface="Arabic Typesetting" pitchFamily="66" charset="-78"/>
              <a:cs typeface="Arabic Typesetting" pitchFamily="66" charset="-78"/>
            </a:endParaRPr>
          </a:p>
          <a:p>
            <a:pPr algn="just">
              <a:lnSpc>
                <a:spcPct val="150000"/>
              </a:lnSpc>
            </a:pPr>
            <a:r>
              <a:rPr lang="en-US" sz="4000" i="1" dirty="0" smtClean="0">
                <a:latin typeface="Arabic Typesetting" pitchFamily="66" charset="-78"/>
                <a:cs typeface="Arabic Typesetting" pitchFamily="66" charset="-78"/>
              </a:rPr>
              <a:t>To </a:t>
            </a:r>
            <a:r>
              <a:rPr lang="en-US" sz="4000" i="1" dirty="0">
                <a:latin typeface="Arabic Typesetting" pitchFamily="66" charset="-78"/>
                <a:cs typeface="Arabic Typesetting" pitchFamily="66" charset="-78"/>
              </a:rPr>
              <a:t>study benefit  of three types of cell therapy in limb </a:t>
            </a:r>
            <a:r>
              <a:rPr lang="en-US" sz="4000" i="1" dirty="0" smtClean="0">
                <a:latin typeface="Arabic Typesetting" pitchFamily="66" charset="-78"/>
                <a:cs typeface="Arabic Typesetting" pitchFamily="66" charset="-78"/>
              </a:rPr>
              <a:t>ischemia / reperfusion  </a:t>
            </a:r>
            <a:r>
              <a:rPr lang="en-US" sz="4000" i="1" dirty="0">
                <a:latin typeface="Arabic Typesetting" pitchFamily="66" charset="-78"/>
                <a:cs typeface="Arabic Typesetting" pitchFamily="66" charset="-78"/>
              </a:rPr>
              <a:t>model  through assay ischemic, </a:t>
            </a:r>
            <a:r>
              <a:rPr lang="en-US" sz="4000" i="1" dirty="0" smtClean="0">
                <a:latin typeface="Arabic Typesetting" pitchFamily="66" charset="-78"/>
                <a:cs typeface="Arabic Typesetting" pitchFamily="66" charset="-78"/>
              </a:rPr>
              <a:t>apoptotic, fibrotic and angiogenesis </a:t>
            </a:r>
            <a:r>
              <a:rPr lang="en-US" sz="4000" i="1" dirty="0">
                <a:latin typeface="Arabic Typesetting" pitchFamily="66" charset="-78"/>
                <a:cs typeface="Arabic Typesetting" pitchFamily="66" charset="-78"/>
              </a:rPr>
              <a:t>events before and after  cell therapy </a:t>
            </a:r>
            <a:r>
              <a:rPr lang="en-US" sz="4000" i="1" dirty="0" smtClean="0">
                <a:latin typeface="Arabic Typesetting" pitchFamily="66" charset="-78"/>
                <a:cs typeface="Arabic Typesetting" pitchFamily="66" charset="-78"/>
              </a:rPr>
              <a:t>.</a:t>
            </a:r>
            <a:endParaRPr lang="ar-EG" sz="4000" i="1" dirty="0">
              <a:latin typeface="Arabic Typesetting" pitchFamily="66" charset="-78"/>
              <a:cs typeface="Arabic Typesetting" pitchFamily="66" charset="-78"/>
            </a:endParaRPr>
          </a:p>
        </p:txBody>
      </p:sp>
      <p:sp>
        <p:nvSpPr>
          <p:cNvPr id="3" name="Rectangle 2"/>
          <p:cNvSpPr/>
          <p:nvPr/>
        </p:nvSpPr>
        <p:spPr>
          <a:xfrm>
            <a:off x="235857" y="762000"/>
            <a:ext cx="2362200" cy="1615827"/>
          </a:xfrm>
          <a:prstGeom prst="rect">
            <a:avLst/>
          </a:prstGeom>
          <a:effectLst>
            <a:reflection blurRad="6350" stA="50000" endA="300" endPos="55000" dir="5400000" sy="-100000" algn="bl" rotWithShape="0"/>
          </a:effectLst>
        </p:spPr>
        <p:txBody>
          <a:bodyPr wrap="square">
            <a:spAutoFit/>
            <a:scene3d>
              <a:camera prst="orthographicFront"/>
              <a:lightRig rig="threePt" dir="t"/>
            </a:scene3d>
            <a:sp3d extrusionH="57150">
              <a:bevelT w="38100" h="38100" prst="relaxedInset"/>
            </a:sp3d>
          </a:bodyPr>
          <a:lstStyle/>
          <a:p>
            <a:pPr algn="just">
              <a:lnSpc>
                <a:spcPct val="150000"/>
              </a:lnSpc>
            </a:pPr>
            <a:r>
              <a:rPr lang="en-US" sz="6600" b="1" i="1" dirty="0">
                <a:solidFill>
                  <a:srgbClr val="FF0000"/>
                </a:solidFill>
                <a:effectLst/>
                <a:latin typeface="Arabic Typesetting" pitchFamily="66" charset="-78"/>
                <a:cs typeface="Arabic Typesetting" pitchFamily="66" charset="-78"/>
              </a:rPr>
              <a:t>Aim:</a:t>
            </a:r>
          </a:p>
        </p:txBody>
      </p:sp>
    </p:spTree>
    <p:extLst>
      <p:ext uri="{BB962C8B-B14F-4D97-AF65-F5344CB8AC3E}">
        <p14:creationId xmlns:p14="http://schemas.microsoft.com/office/powerpoint/2010/main" val="82129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8859"/>
            <a:ext cx="9067800" cy="6479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Elbow Connector 2"/>
          <p:cNvCxnSpPr/>
          <p:nvPr/>
        </p:nvCxnSpPr>
        <p:spPr>
          <a:xfrm>
            <a:off x="76200" y="2971800"/>
            <a:ext cx="4343400" cy="646629"/>
          </a:xfrm>
          <a:prstGeom prst="bentConnector3">
            <a:avLst>
              <a:gd name="adj1" fmla="val 10380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5810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99343"/>
            <a:ext cx="9144000" cy="3170099"/>
          </a:xfrm>
          <a:prstGeom prst="rect">
            <a:avLst/>
          </a:prstGeom>
          <a:noFill/>
        </p:spPr>
        <p:txBody>
          <a:bodyPr wrap="square" rtlCol="1">
            <a:spAutoFit/>
          </a:bodyPr>
          <a:lstStyle/>
          <a:p>
            <a:pPr marL="571500" indent="-571500">
              <a:buFont typeface="Arial" pitchFamily="34" charset="0"/>
              <a:buChar char="•"/>
            </a:pPr>
            <a:r>
              <a:rPr lang="en-US" sz="4000" b="1" i="1" dirty="0" smtClean="0">
                <a:latin typeface="Arabic Typesetting" pitchFamily="66" charset="-78"/>
                <a:cs typeface="Arabic Typesetting" pitchFamily="66" charset="-78"/>
              </a:rPr>
              <a:t>The study was done at   Molecular Biology and Cell Culture Unit of Assiut University.</a:t>
            </a:r>
          </a:p>
          <a:p>
            <a:pPr marL="571500" indent="-571500">
              <a:buFont typeface="Arial" pitchFamily="34" charset="0"/>
              <a:buChar char="•"/>
            </a:pPr>
            <a:r>
              <a:rPr lang="en-US" sz="4000" b="1" i="1" dirty="0" smtClean="0">
                <a:latin typeface="Arabic Typesetting" pitchFamily="66" charset="-78"/>
                <a:cs typeface="Arabic Typesetting" pitchFamily="66" charset="-78"/>
              </a:rPr>
              <a:t>During the period from May 2015 to May 2017</a:t>
            </a:r>
          </a:p>
          <a:p>
            <a:pPr marL="571500" indent="-571500">
              <a:buFont typeface="Arial" pitchFamily="34" charset="0"/>
              <a:buChar char="•"/>
            </a:pPr>
            <a:r>
              <a:rPr lang="en-US" sz="4000" b="1" i="1" dirty="0" smtClean="0">
                <a:latin typeface="Arabic Typesetting" pitchFamily="66" charset="-78"/>
                <a:cs typeface="Arabic Typesetting" pitchFamily="66" charset="-78"/>
              </a:rPr>
              <a:t>It was approved by institutional research committee</a:t>
            </a:r>
            <a:r>
              <a:rPr lang="en-US" sz="4000" i="1" dirty="0" smtClean="0">
                <a:latin typeface="Arabic Typesetting" pitchFamily="66" charset="-78"/>
                <a:cs typeface="Arabic Typesetting" pitchFamily="66" charset="-78"/>
              </a:rPr>
              <a:t>.</a:t>
            </a:r>
          </a:p>
          <a:p>
            <a:r>
              <a:rPr lang="en-US" sz="4000" i="1" dirty="0" smtClean="0">
                <a:latin typeface="Arabic Typesetting" pitchFamily="66" charset="-78"/>
                <a:cs typeface="Arabic Typesetting" pitchFamily="66" charset="-78"/>
              </a:rPr>
              <a:t>   </a:t>
            </a:r>
            <a:endParaRPr lang="ar-EG" sz="4000" i="1" dirty="0">
              <a:latin typeface="Arabic Typesetting" pitchFamily="66" charset="-78"/>
              <a:cs typeface="Arabic Typesetting" pitchFamily="66" charset="-78"/>
            </a:endParaRPr>
          </a:p>
        </p:txBody>
      </p:sp>
      <p:sp>
        <p:nvSpPr>
          <p:cNvPr id="3" name="Rectangle 2"/>
          <p:cNvSpPr/>
          <p:nvPr/>
        </p:nvSpPr>
        <p:spPr>
          <a:xfrm>
            <a:off x="152400" y="609600"/>
            <a:ext cx="3886200" cy="110799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6600" b="1" i="1" cap="all" dirty="0" smtClean="0">
                <a:ln w="0"/>
                <a:solidFill>
                  <a:schemeClr val="accent3"/>
                </a:solidFill>
                <a:effectLst>
                  <a:reflection blurRad="12700" stA="50000" endPos="50000" dist="5000" dir="5400000" sy="-100000" rotWithShape="0"/>
                </a:effectLst>
                <a:latin typeface="Arabic Typesetting" pitchFamily="66" charset="-78"/>
                <a:cs typeface="Arabic Typesetting" pitchFamily="66" charset="-78"/>
              </a:rPr>
              <a:t>Methods :</a:t>
            </a:r>
            <a:endParaRPr lang="ar-EG" sz="6600" b="1" i="1" cap="all" dirty="0">
              <a:ln w="0"/>
              <a:solidFill>
                <a:schemeClr val="accent3"/>
              </a:solidFill>
              <a:effectLst>
                <a:reflection blurRad="12700" stA="50000" endPos="50000" dist="5000" dir="5400000" sy="-100000" rotWithShape="0"/>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47914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300" y="1524000"/>
            <a:ext cx="8559800" cy="2862322"/>
          </a:xfrm>
          <a:prstGeom prst="rect">
            <a:avLst/>
          </a:prstGeom>
        </p:spPr>
        <p:txBody>
          <a:bodyPr wrap="square">
            <a:spAutoFit/>
          </a:bodyPr>
          <a:lstStyle/>
          <a:p>
            <a:pPr algn="just">
              <a:lnSpc>
                <a:spcPct val="150000"/>
              </a:lnSpc>
            </a:pPr>
            <a:r>
              <a:rPr lang="en-US" sz="4000" i="1" dirty="0" smtClean="0">
                <a:latin typeface="Arabic Typesetting" pitchFamily="66" charset="-78"/>
                <a:cs typeface="Arabic Typesetting" pitchFamily="66" charset="-78"/>
              </a:rPr>
              <a:t>Three </a:t>
            </a:r>
            <a:r>
              <a:rPr lang="en-US" sz="4000" i="1" dirty="0">
                <a:latin typeface="Arabic Typesetting" pitchFamily="66" charset="-78"/>
                <a:cs typeface="Arabic Typesetting" pitchFamily="66" charset="-78"/>
              </a:rPr>
              <a:t>groups of  age matched rats were subjected to unilateral hind limb ischemia </a:t>
            </a:r>
            <a:r>
              <a:rPr lang="en-US" sz="4000" i="1" dirty="0" smtClean="0">
                <a:latin typeface="Arabic Typesetting" pitchFamily="66" charset="-78"/>
                <a:cs typeface="Arabic Typesetting" pitchFamily="66" charset="-78"/>
              </a:rPr>
              <a:t>for 1.5 </a:t>
            </a:r>
            <a:r>
              <a:rPr lang="en-US" sz="4000" i="1" dirty="0">
                <a:latin typeface="Arabic Typesetting" pitchFamily="66" charset="-78"/>
                <a:cs typeface="Arabic Typesetting" pitchFamily="66" charset="-78"/>
              </a:rPr>
              <a:t>hours, serum myoglobin, CK were assayed, 3 hours after reperfusion</a:t>
            </a:r>
            <a:endParaRPr lang="ar-EG" sz="4000" i="1" dirty="0">
              <a:latin typeface="Arabic Typesetting" pitchFamily="66" charset="-78"/>
              <a:cs typeface="Arabic Typesetting" pitchFamily="66" charset="-78"/>
            </a:endParaRPr>
          </a:p>
        </p:txBody>
      </p:sp>
      <p:sp>
        <p:nvSpPr>
          <p:cNvPr id="3" name="Rectangle 2"/>
          <p:cNvSpPr/>
          <p:nvPr/>
        </p:nvSpPr>
        <p:spPr>
          <a:xfrm>
            <a:off x="685799" y="662356"/>
            <a:ext cx="2145139" cy="923330"/>
          </a:xfrm>
          <a:prstGeom prst="rect">
            <a:avLst/>
          </a:prstGeom>
        </p:spPr>
        <p:txBody>
          <a:bodyPr wrap="none">
            <a:spAutoFit/>
          </a:bodyPr>
          <a:lstStyle/>
          <a:p>
            <a:r>
              <a:rPr lang="en-US" sz="5400" i="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Methods :</a:t>
            </a:r>
            <a:endParaRPr lang="ar-EG" sz="5400" i="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369012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543800" cy="61722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ar-EG" dirty="0"/>
          </a:p>
        </p:txBody>
      </p:sp>
      <p:sp>
        <p:nvSpPr>
          <p:cNvPr id="3" name="TextBox 2"/>
          <p:cNvSpPr txBox="1"/>
          <p:nvPr/>
        </p:nvSpPr>
        <p:spPr>
          <a:xfrm>
            <a:off x="366486" y="457200"/>
            <a:ext cx="8534400" cy="5632311"/>
          </a:xfrm>
          <a:prstGeom prst="rect">
            <a:avLst/>
          </a:prstGeom>
          <a:noFill/>
        </p:spPr>
        <p:txBody>
          <a:bodyPr wrap="square" rtlCol="1">
            <a:spAutoFit/>
          </a:bodyPr>
          <a:lstStyle/>
          <a:p>
            <a:pPr algn="just">
              <a:lnSpc>
                <a:spcPct val="150000"/>
              </a:lnSpc>
              <a:buFont typeface="Arial" pitchFamily="34" charset="0"/>
              <a:buChar char="•"/>
            </a:pPr>
            <a:r>
              <a:rPr lang="en-US" sz="4000" i="1" dirty="0" smtClean="0">
                <a:latin typeface="Arabic Typesetting" pitchFamily="66" charset="-78"/>
                <a:cs typeface="Arabic Typesetting" pitchFamily="66" charset="-78"/>
              </a:rPr>
              <a:t>Cord blood CD34+ cells , MNCs, and depleted CD34 cells were isolated by </a:t>
            </a:r>
            <a:r>
              <a:rPr lang="en-US" sz="4000" i="1" dirty="0">
                <a:latin typeface="Arabic Typesetting" pitchFamily="66" charset="-78"/>
                <a:cs typeface="Arabic Typesetting" pitchFamily="66" charset="-78"/>
              </a:rPr>
              <a:t>Ficoll™ </a:t>
            </a:r>
            <a:r>
              <a:rPr lang="en-US" sz="4000" i="1" dirty="0" smtClean="0">
                <a:latin typeface="Arabic Typesetting" pitchFamily="66" charset="-78"/>
                <a:cs typeface="Arabic Typesetting" pitchFamily="66" charset="-78"/>
              </a:rPr>
              <a:t>, </a:t>
            </a:r>
            <a:r>
              <a:rPr lang="en-US" sz="4000" i="1" dirty="0">
                <a:latin typeface="Arabic Typesetting" pitchFamily="66" charset="-78"/>
                <a:cs typeface="Arabic Typesetting" pitchFamily="66" charset="-78"/>
              </a:rPr>
              <a:t>polysaccharide based density </a:t>
            </a:r>
            <a:r>
              <a:rPr lang="en-US" sz="4000" i="1" dirty="0" smtClean="0">
                <a:latin typeface="Arabic Typesetting" pitchFamily="66" charset="-78"/>
                <a:cs typeface="Arabic Typesetting" pitchFamily="66" charset="-78"/>
              </a:rPr>
              <a:t> for MNCs , magnetic probe  for CD34+.</a:t>
            </a:r>
          </a:p>
          <a:p>
            <a:pPr algn="just">
              <a:lnSpc>
                <a:spcPct val="150000"/>
              </a:lnSpc>
              <a:buFont typeface="Arial" pitchFamily="34" charset="0"/>
              <a:buChar char="•"/>
            </a:pPr>
            <a:r>
              <a:rPr lang="en-US" sz="4000" i="1" dirty="0" smtClean="0">
                <a:latin typeface="Arabic Typesetting" pitchFamily="66" charset="-78"/>
                <a:cs typeface="Arabic Typesetting" pitchFamily="66" charset="-78"/>
              </a:rPr>
              <a:t> Identified by BD  FCM eight color (USA) using monoclonal Abs to CD34 .</a:t>
            </a:r>
          </a:p>
          <a:p>
            <a:pPr marL="285750" indent="-285750" algn="just">
              <a:lnSpc>
                <a:spcPct val="150000"/>
              </a:lnSpc>
              <a:buFont typeface="Arial" pitchFamily="34" charset="0"/>
              <a:buChar char="•"/>
            </a:pPr>
            <a:r>
              <a:rPr lang="en-US" sz="4000" i="1" dirty="0" smtClean="0">
                <a:latin typeface="Arabic Typesetting" pitchFamily="66" charset="-78"/>
                <a:cs typeface="Arabic Typesetting" pitchFamily="66" charset="-78"/>
              </a:rPr>
              <a:t>Expanded on DEMEM, cryopreserved till use</a:t>
            </a:r>
            <a:endParaRPr lang="ar-EG" sz="4000"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123715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95400"/>
            <a:ext cx="8458200" cy="4708981"/>
          </a:xfrm>
          <a:prstGeom prst="rect">
            <a:avLst/>
          </a:prstGeom>
        </p:spPr>
        <p:txBody>
          <a:bodyPr wrap="square">
            <a:spAutoFit/>
          </a:bodyPr>
          <a:lstStyle/>
          <a:p>
            <a:pPr marL="571500" indent="-571500" algn="just">
              <a:lnSpc>
                <a:spcPct val="150000"/>
              </a:lnSpc>
              <a:buFont typeface="Arial" pitchFamily="34" charset="0"/>
              <a:buChar char="•"/>
            </a:pPr>
            <a:r>
              <a:rPr lang="en-US" sz="4000" i="1" dirty="0" smtClean="0">
                <a:latin typeface="Arabic Typesetting" pitchFamily="66" charset="-78"/>
                <a:cs typeface="Arabic Typesetting" pitchFamily="66" charset="-78"/>
              </a:rPr>
              <a:t>Intramuscular </a:t>
            </a:r>
            <a:r>
              <a:rPr lang="en-US" sz="4000" i="1" dirty="0">
                <a:latin typeface="Arabic Typesetting" pitchFamily="66" charset="-78"/>
                <a:cs typeface="Arabic Typesetting" pitchFamily="66" charset="-78"/>
              </a:rPr>
              <a:t>injection by cord blood  </a:t>
            </a:r>
            <a:r>
              <a:rPr lang="en-US" sz="4000" b="1" i="1" dirty="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CD34</a:t>
            </a:r>
            <a:r>
              <a:rPr lang="en-US" sz="4000" b="1" i="1" baseline="30000" dirty="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a:t>
            </a:r>
            <a:r>
              <a:rPr lang="en-US" sz="4000" i="1" dirty="0">
                <a:latin typeface="Arabic Typesetting" pitchFamily="66" charset="-78"/>
                <a:cs typeface="Arabic Typesetting" pitchFamily="66" charset="-78"/>
              </a:rPr>
              <a:t> cells, </a:t>
            </a:r>
            <a:r>
              <a:rPr lang="en-US" sz="4000" i="1" dirty="0" smtClean="0">
                <a:latin typeface="Arabic Typesetting" pitchFamily="66" charset="-78"/>
                <a:cs typeface="Arabic Typesetting" pitchFamily="66" charset="-78"/>
              </a:rPr>
              <a:t> cord </a:t>
            </a:r>
            <a:r>
              <a:rPr lang="en-US" sz="4000" i="1" dirty="0">
                <a:latin typeface="Arabic Typesetting" pitchFamily="66" charset="-78"/>
                <a:cs typeface="Arabic Typesetting" pitchFamily="66" charset="-78"/>
              </a:rPr>
              <a:t>blood </a:t>
            </a:r>
            <a:r>
              <a:rPr lang="en-US" sz="4000" b="1" i="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a:t>
            </a:r>
            <a:r>
              <a:rPr lang="en-US" sz="4000" b="1" i="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MNCs)</a:t>
            </a:r>
            <a:r>
              <a:rPr lang="en-US" sz="4000" b="1" i="1" dirty="0">
                <a:effectLst>
                  <a:outerShdw blurRad="38100" dist="38100" dir="2700000" algn="tl">
                    <a:srgbClr val="000000">
                      <a:alpha val="43137"/>
                    </a:srgbClr>
                  </a:outerShdw>
                </a:effectLst>
                <a:latin typeface="Arabic Typesetting" pitchFamily="66" charset="-78"/>
                <a:cs typeface="Arabic Typesetting" pitchFamily="66" charset="-78"/>
              </a:rPr>
              <a:t> </a:t>
            </a:r>
            <a:r>
              <a:rPr lang="en-US" sz="4000" i="1" dirty="0">
                <a:latin typeface="Arabic Typesetting" pitchFamily="66" charset="-78"/>
                <a:cs typeface="Arabic Typesetting" pitchFamily="66" charset="-78"/>
              </a:rPr>
              <a:t>and </a:t>
            </a:r>
            <a:r>
              <a:rPr lang="en-US" sz="4000" b="1" i="1" dirty="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t>CD34 depleted </a:t>
            </a:r>
            <a:r>
              <a:rPr lang="en-US" sz="4000" i="1" dirty="0">
                <a:latin typeface="Arabic Typesetting" pitchFamily="66" charset="-78"/>
                <a:cs typeface="Arabic Typesetting" pitchFamily="66" charset="-78"/>
              </a:rPr>
              <a:t>MNCs </a:t>
            </a:r>
            <a:endParaRPr lang="en-US" sz="4000" i="1" dirty="0" smtClean="0">
              <a:latin typeface="Arabic Typesetting" pitchFamily="66" charset="-78"/>
              <a:cs typeface="Arabic Typesetting" pitchFamily="66" charset="-78"/>
            </a:endParaRPr>
          </a:p>
          <a:p>
            <a:pPr marL="571500" indent="-571500" algn="just">
              <a:lnSpc>
                <a:spcPct val="150000"/>
              </a:lnSpc>
              <a:buFont typeface="Arial" pitchFamily="34" charset="0"/>
              <a:buChar char="•"/>
            </a:pPr>
            <a:r>
              <a:rPr lang="en-US" sz="4000" i="1" dirty="0" smtClean="0">
                <a:latin typeface="Arabic Typesetting" pitchFamily="66" charset="-78"/>
                <a:cs typeface="Arabic Typesetting" pitchFamily="66" charset="-78"/>
              </a:rPr>
              <a:t>  Then </a:t>
            </a:r>
            <a:r>
              <a:rPr lang="en-US" sz="4000" i="1" dirty="0">
                <a:latin typeface="Arabic Typesetting" pitchFamily="66" charset="-78"/>
                <a:cs typeface="Arabic Typesetting" pitchFamily="66" charset="-78"/>
              </a:rPr>
              <a:t>7, 14 and 28 days after operation  muscle biopsy  were taken , </a:t>
            </a:r>
            <a:r>
              <a:rPr lang="en-US" sz="4000" i="1" dirty="0" smtClean="0">
                <a:latin typeface="Arabic Typesetting" pitchFamily="66" charset="-78"/>
                <a:cs typeface="Arabic Typesetting" pitchFamily="66" charset="-78"/>
              </a:rPr>
              <a:t>Caspase, </a:t>
            </a:r>
            <a:r>
              <a:rPr lang="en-US" sz="4000" i="1" dirty="0">
                <a:latin typeface="Arabic Typesetting" pitchFamily="66" charset="-78"/>
                <a:cs typeface="Arabic Typesetting" pitchFamily="66" charset="-78"/>
              </a:rPr>
              <a:t>HLA- ABC, VEGF, using RT-PCR,  myogenin using IHC </a:t>
            </a:r>
            <a:endParaRPr lang="ar-EG" sz="4000"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377975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485" y="228600"/>
            <a:ext cx="8621486" cy="6924973"/>
          </a:xfrm>
          <a:prstGeom prst="rect">
            <a:avLst/>
          </a:prstGeom>
        </p:spPr>
        <p:txBody>
          <a:bodyPr wrap="square">
            <a:spAutoFit/>
          </a:bodyPr>
          <a:lstStyle/>
          <a:p>
            <a:pPr marL="571500" indent="-571500">
              <a:lnSpc>
                <a:spcPct val="150000"/>
              </a:lnSpc>
              <a:buFont typeface="Arial" pitchFamily="34" charset="0"/>
              <a:buChar char="•"/>
            </a:pPr>
            <a:r>
              <a:rPr lang="en-US" sz="3600" i="1" dirty="0">
                <a:latin typeface="Arabic Typesetting" pitchFamily="66" charset="-78"/>
                <a:cs typeface="Arabic Typesetting" pitchFamily="66" charset="-78"/>
              </a:rPr>
              <a:t>The number of injected concentrated mononuclear cells (</a:t>
            </a:r>
            <a:r>
              <a:rPr lang="en-US" sz="3600" i="1" dirty="0" smtClean="0">
                <a:latin typeface="Arabic Typesetting" pitchFamily="66" charset="-78"/>
                <a:cs typeface="Arabic Typesetting" pitchFamily="66" charset="-78"/>
              </a:rPr>
              <a:t>MNCs)    in </a:t>
            </a:r>
            <a:r>
              <a:rPr lang="en-US" sz="3600" i="1" dirty="0">
                <a:latin typeface="Arabic Typesetting" pitchFamily="66" charset="-78"/>
                <a:cs typeface="Arabic Typesetting" pitchFamily="66" charset="-78"/>
              </a:rPr>
              <a:t>PAD </a:t>
            </a:r>
            <a:r>
              <a:rPr lang="en-US" sz="3600" i="1" dirty="0" smtClean="0">
                <a:latin typeface="Arabic Typesetting" pitchFamily="66" charset="-78"/>
                <a:cs typeface="Arabic Typesetting" pitchFamily="66" charset="-78"/>
              </a:rPr>
              <a:t> between  0.3x10</a:t>
            </a:r>
            <a:r>
              <a:rPr lang="en-US" sz="3600" i="1" baseline="30000" dirty="0" smtClean="0">
                <a:latin typeface="Arabic Typesetting" pitchFamily="66" charset="-78"/>
                <a:cs typeface="Arabic Typesetting" pitchFamily="66" charset="-78"/>
              </a:rPr>
              <a:t>9   </a:t>
            </a:r>
            <a:r>
              <a:rPr lang="en-US" sz="3600" i="1" dirty="0" smtClean="0">
                <a:latin typeface="Arabic Typesetting" pitchFamily="66" charset="-78"/>
                <a:cs typeface="Arabic Typesetting" pitchFamily="66" charset="-78"/>
              </a:rPr>
              <a:t> to  2 </a:t>
            </a:r>
            <a:r>
              <a:rPr lang="en-US" sz="3600" i="1" dirty="0">
                <a:latin typeface="Arabic Typesetting" pitchFamily="66" charset="-78"/>
                <a:cs typeface="Arabic Typesetting" pitchFamily="66" charset="-78"/>
              </a:rPr>
              <a:t>x </a:t>
            </a:r>
            <a:r>
              <a:rPr lang="en-US" sz="3600" i="1" dirty="0" smtClean="0">
                <a:latin typeface="Arabic Typesetting" pitchFamily="66" charset="-78"/>
                <a:cs typeface="Arabic Typesetting" pitchFamily="66" charset="-78"/>
              </a:rPr>
              <a:t>10</a:t>
            </a:r>
            <a:r>
              <a:rPr lang="en-US" sz="3600" i="1" baseline="30000" dirty="0" smtClean="0">
                <a:latin typeface="Arabic Typesetting" pitchFamily="66" charset="-78"/>
                <a:cs typeface="Arabic Typesetting" pitchFamily="66" charset="-78"/>
              </a:rPr>
              <a:t>9 </a:t>
            </a:r>
            <a:r>
              <a:rPr lang="en-US" sz="3600" i="1" dirty="0" smtClean="0">
                <a:latin typeface="Arabic Typesetting" pitchFamily="66" charset="-78"/>
                <a:cs typeface="Arabic Typesetting" pitchFamily="66" charset="-78"/>
              </a:rPr>
              <a:t>MNCs   The </a:t>
            </a:r>
            <a:r>
              <a:rPr lang="en-US" sz="3600" i="1" dirty="0">
                <a:latin typeface="Arabic Typesetting" pitchFamily="66" charset="-78"/>
                <a:cs typeface="Arabic Typesetting" pitchFamily="66" charset="-78"/>
              </a:rPr>
              <a:t>percentage of implanted CD34+ </a:t>
            </a:r>
            <a:r>
              <a:rPr lang="en-US" sz="3600" i="1" dirty="0" smtClean="0">
                <a:latin typeface="Arabic Typesetting" pitchFamily="66" charset="-78"/>
                <a:cs typeface="Arabic Typesetting" pitchFamily="66" charset="-78"/>
              </a:rPr>
              <a:t>cells is </a:t>
            </a:r>
            <a:r>
              <a:rPr lang="en-US" sz="3600" i="1" dirty="0">
                <a:latin typeface="Arabic Typesetting" pitchFamily="66" charset="-78"/>
                <a:cs typeface="Arabic Typesetting" pitchFamily="66" charset="-78"/>
              </a:rPr>
              <a:t>usually between 0.6% and 2.4% of total implanted MNC </a:t>
            </a:r>
            <a:r>
              <a:rPr lang="en-US" sz="3600" i="1" dirty="0" smtClean="0">
                <a:latin typeface="Arabic Typesetting" pitchFamily="66" charset="-78"/>
                <a:cs typeface="Arabic Typesetting" pitchFamily="66" charset="-78"/>
              </a:rPr>
              <a:t>.</a:t>
            </a:r>
          </a:p>
          <a:p>
            <a:pPr marL="571500" indent="-571500">
              <a:lnSpc>
                <a:spcPct val="150000"/>
              </a:lnSpc>
              <a:buFont typeface="Arial" pitchFamily="34" charset="0"/>
              <a:buChar char="•"/>
            </a:pPr>
            <a:r>
              <a:rPr lang="en-US" sz="4000" i="1" dirty="0" smtClean="0">
                <a:latin typeface="Arabic Typesetting" pitchFamily="66" charset="-78"/>
                <a:cs typeface="Arabic Typesetting" pitchFamily="66" charset="-78"/>
              </a:rPr>
              <a:t> </a:t>
            </a:r>
            <a:r>
              <a:rPr lang="en-US" sz="3600" i="1" dirty="0">
                <a:latin typeface="Arabic Typesetting" pitchFamily="66" charset="-78"/>
                <a:cs typeface="Arabic Typesetting" pitchFamily="66" charset="-78"/>
              </a:rPr>
              <a:t>( 2.5X10 6 CD 34 </a:t>
            </a:r>
            <a:r>
              <a:rPr lang="en-US" sz="3600" i="1" dirty="0" smtClean="0">
                <a:latin typeface="Arabic Typesetting" pitchFamily="66" charset="-78"/>
                <a:cs typeface="Arabic Typesetting" pitchFamily="66" charset="-78"/>
              </a:rPr>
              <a:t>+)  increase therapeutic effect. Associated with fever , post transfusion syndrome, decrease hematopoietic reserve </a:t>
            </a:r>
            <a:endParaRPr lang="en-US" sz="3600" i="1" dirty="0">
              <a:latin typeface="Arabic Typesetting" pitchFamily="66" charset="-78"/>
              <a:cs typeface="Arabic Typesetting" pitchFamily="66" charset="-78"/>
            </a:endParaRPr>
          </a:p>
          <a:p>
            <a:pPr marL="571500" indent="-571500">
              <a:lnSpc>
                <a:spcPct val="150000"/>
              </a:lnSpc>
              <a:buFont typeface="Arial" pitchFamily="34" charset="0"/>
              <a:buChar char="•"/>
            </a:pPr>
            <a:endParaRPr lang="en-US" sz="4000"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223774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 C A\Desktop\PP 1\pic\11116516_998852446830155_827166087269261652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333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8" y="2057400"/>
            <a:ext cx="9144000" cy="3785652"/>
          </a:xfrm>
          <a:prstGeom prst="rect">
            <a:avLst/>
          </a:prstGeom>
        </p:spPr>
        <p:txBody>
          <a:bodyPr wrap="square">
            <a:spAutoFit/>
          </a:bodyPr>
          <a:lstStyle/>
          <a:p>
            <a:pPr algn="just">
              <a:lnSpc>
                <a:spcPct val="150000"/>
              </a:lnSpc>
            </a:pPr>
            <a:r>
              <a:rPr lang="en-US" sz="4000" i="1" dirty="0" smtClean="0">
                <a:latin typeface="Arabic Typesetting" pitchFamily="66" charset="-78"/>
                <a:cs typeface="Arabic Typesetting" pitchFamily="66" charset="-78"/>
              </a:rPr>
              <a:t>Endothelial </a:t>
            </a:r>
            <a:r>
              <a:rPr lang="en-US" sz="4000" i="1" dirty="0">
                <a:latin typeface="Arabic Typesetting" pitchFamily="66" charset="-78"/>
                <a:cs typeface="Arabic Typesetting" pitchFamily="66" charset="-78"/>
              </a:rPr>
              <a:t>cell apoptosis and interstitial fibrosis were significantly attenuated by cord blood CD34+ cells, and (MNCs),  the depletion of CD34 attenuates the therapeutic efficiency of MNCs induced neovascularization</a:t>
            </a:r>
            <a:endParaRPr lang="ar-EG" sz="4000" i="1" dirty="0">
              <a:latin typeface="Arabic Typesetting" pitchFamily="66" charset="-78"/>
              <a:cs typeface="Arabic Typesetting" pitchFamily="66" charset="-78"/>
            </a:endParaRPr>
          </a:p>
        </p:txBody>
      </p:sp>
      <p:sp>
        <p:nvSpPr>
          <p:cNvPr id="3" name="Rectangle 2"/>
          <p:cNvSpPr/>
          <p:nvPr/>
        </p:nvSpPr>
        <p:spPr>
          <a:xfrm>
            <a:off x="248014" y="1301354"/>
            <a:ext cx="2020105" cy="1015663"/>
          </a:xfrm>
          <a:prstGeom prst="rect">
            <a:avLst/>
          </a:prstGeom>
        </p:spPr>
        <p:txBody>
          <a:bodyPr wrap="none">
            <a:spAutoFit/>
          </a:bodyPr>
          <a:lstStyle/>
          <a:p>
            <a:r>
              <a:rPr lang="en-US" sz="6000" b="1" i="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Results :</a:t>
            </a:r>
            <a:endParaRPr lang="ar-EG" sz="6000" i="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237801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58763094"/>
              </p:ext>
            </p:extLst>
          </p:nvPr>
        </p:nvGraphicFramePr>
        <p:xfrm>
          <a:off x="-1" y="-5"/>
          <a:ext cx="9296400" cy="6931157"/>
        </p:xfrm>
        <a:graphic>
          <a:graphicData uri="http://schemas.openxmlformats.org/drawingml/2006/table">
            <a:tbl>
              <a:tblPr firstRow="1" firstCol="1" bandRow="1">
                <a:tableStyleId>{5C22544A-7EE6-4342-B048-85BDC9FD1C3A}</a:tableStyleId>
              </a:tblPr>
              <a:tblGrid>
                <a:gridCol w="1917605"/>
                <a:gridCol w="1806096"/>
                <a:gridCol w="1806096"/>
                <a:gridCol w="1806096"/>
                <a:gridCol w="1960507"/>
              </a:tblGrid>
              <a:tr h="935739">
                <a:tc>
                  <a:txBody>
                    <a:bodyPr/>
                    <a:lstStyle/>
                    <a:p>
                      <a:pPr algn="ctr" rtl="0">
                        <a:lnSpc>
                          <a:spcPct val="115000"/>
                        </a:lnSpc>
                        <a:spcAft>
                          <a:spcPts val="0"/>
                        </a:spcAft>
                      </a:pPr>
                      <a:r>
                        <a:rPr lang="en-US" sz="2400" dirty="0" smtClean="0">
                          <a:effectLst/>
                        </a:rPr>
                        <a:t>Items</a:t>
                      </a:r>
                      <a:r>
                        <a:rPr lang="en-US" sz="2400" dirty="0">
                          <a:effectLst/>
                        </a:rPr>
                        <a:t> </a:t>
                      </a:r>
                      <a:endParaRPr lang="en-US" sz="2400" dirty="0">
                        <a:effectLst/>
                        <a:latin typeface="Calibri"/>
                        <a:ea typeface="Calibri"/>
                        <a:cs typeface="Arial"/>
                      </a:endParaRPr>
                    </a:p>
                  </a:txBody>
                  <a:tcPr marL="68580" marR="68580" marT="0" marB="0" anchor="ctr">
                    <a:solidFill>
                      <a:schemeClr val="tx2">
                        <a:lumMod val="60000"/>
                        <a:lumOff val="40000"/>
                      </a:schemeClr>
                    </a:solidFill>
                  </a:tcPr>
                </a:tc>
                <a:tc>
                  <a:txBody>
                    <a:bodyPr/>
                    <a:lstStyle/>
                    <a:p>
                      <a:pPr algn="ctr" rtl="0">
                        <a:lnSpc>
                          <a:spcPct val="115000"/>
                        </a:lnSpc>
                        <a:spcAft>
                          <a:spcPts val="0"/>
                        </a:spcAft>
                      </a:pPr>
                      <a:r>
                        <a:rPr lang="en-US" sz="2400" dirty="0">
                          <a:effectLst/>
                        </a:rPr>
                        <a:t>ANG2</a:t>
                      </a:r>
                      <a:endParaRPr lang="en-US" sz="2400" dirty="0">
                        <a:effectLst/>
                        <a:latin typeface="Calibri"/>
                        <a:ea typeface="Calibri"/>
                        <a:cs typeface="Arial"/>
                      </a:endParaRPr>
                    </a:p>
                  </a:txBody>
                  <a:tcPr marL="68580" marR="68580" marT="0" marB="0" anchor="ctr">
                    <a:solidFill>
                      <a:schemeClr val="tx2">
                        <a:lumMod val="60000"/>
                        <a:lumOff val="40000"/>
                      </a:schemeClr>
                    </a:solidFill>
                  </a:tcPr>
                </a:tc>
                <a:tc>
                  <a:txBody>
                    <a:bodyPr/>
                    <a:lstStyle/>
                    <a:p>
                      <a:pPr algn="ctr" rtl="0">
                        <a:lnSpc>
                          <a:spcPct val="115000"/>
                        </a:lnSpc>
                        <a:spcAft>
                          <a:spcPts val="0"/>
                        </a:spcAft>
                      </a:pPr>
                      <a:r>
                        <a:rPr lang="en-US" sz="2400" dirty="0">
                          <a:effectLst/>
                        </a:rPr>
                        <a:t>Caspase</a:t>
                      </a:r>
                      <a:endParaRPr lang="en-US" sz="2400" dirty="0">
                        <a:effectLst/>
                        <a:latin typeface="Calibri"/>
                        <a:ea typeface="Calibri"/>
                        <a:cs typeface="Arial"/>
                      </a:endParaRPr>
                    </a:p>
                  </a:txBody>
                  <a:tcPr marL="68580" marR="68580" marT="0" marB="0" anchor="ctr">
                    <a:solidFill>
                      <a:schemeClr val="tx2">
                        <a:lumMod val="60000"/>
                        <a:lumOff val="40000"/>
                      </a:schemeClr>
                    </a:solidFill>
                  </a:tcPr>
                </a:tc>
                <a:tc>
                  <a:txBody>
                    <a:bodyPr/>
                    <a:lstStyle/>
                    <a:p>
                      <a:pPr algn="ctr" rtl="0">
                        <a:lnSpc>
                          <a:spcPct val="115000"/>
                        </a:lnSpc>
                        <a:spcAft>
                          <a:spcPts val="0"/>
                        </a:spcAft>
                      </a:pPr>
                      <a:r>
                        <a:rPr lang="en-US" sz="2400" dirty="0">
                          <a:effectLst/>
                        </a:rPr>
                        <a:t>VEGF</a:t>
                      </a:r>
                      <a:endParaRPr lang="en-US" sz="2400" dirty="0">
                        <a:effectLst/>
                        <a:latin typeface="Calibri"/>
                        <a:ea typeface="Calibri"/>
                        <a:cs typeface="Arial"/>
                      </a:endParaRPr>
                    </a:p>
                  </a:txBody>
                  <a:tcPr marL="68580" marR="68580" marT="0" marB="0" anchor="ctr">
                    <a:solidFill>
                      <a:schemeClr val="tx2">
                        <a:lumMod val="60000"/>
                        <a:lumOff val="40000"/>
                      </a:schemeClr>
                    </a:solidFill>
                  </a:tcPr>
                </a:tc>
                <a:tc>
                  <a:txBody>
                    <a:bodyPr/>
                    <a:lstStyle/>
                    <a:p>
                      <a:pPr algn="ctr" rtl="0">
                        <a:lnSpc>
                          <a:spcPct val="115000"/>
                        </a:lnSpc>
                        <a:spcAft>
                          <a:spcPts val="0"/>
                        </a:spcAft>
                      </a:pPr>
                      <a:r>
                        <a:rPr lang="en-US" sz="2400" dirty="0">
                          <a:effectLst/>
                        </a:rPr>
                        <a:t>GAPDH</a:t>
                      </a:r>
                      <a:endParaRPr lang="en-US" sz="2400" dirty="0">
                        <a:effectLst/>
                        <a:latin typeface="Calibri"/>
                        <a:ea typeface="Calibri"/>
                        <a:cs typeface="Arial"/>
                      </a:endParaRPr>
                    </a:p>
                  </a:txBody>
                  <a:tcPr marL="68580" marR="68580" marT="0" marB="0" anchor="ctr">
                    <a:solidFill>
                      <a:schemeClr val="tx2">
                        <a:lumMod val="60000"/>
                        <a:lumOff val="40000"/>
                      </a:schemeClr>
                    </a:solidFill>
                  </a:tcPr>
                </a:tc>
              </a:tr>
              <a:tr h="461186">
                <a:tc>
                  <a:txBody>
                    <a:bodyPr/>
                    <a:lstStyle/>
                    <a:p>
                      <a:pPr algn="l" rtl="0">
                        <a:lnSpc>
                          <a:spcPct val="115000"/>
                        </a:lnSpc>
                        <a:spcAft>
                          <a:spcPts val="0"/>
                        </a:spcAft>
                      </a:pPr>
                      <a:r>
                        <a:rPr lang="en-US" sz="2400" dirty="0">
                          <a:solidFill>
                            <a:srgbClr val="FFC000"/>
                          </a:solidFill>
                          <a:effectLst/>
                        </a:rPr>
                        <a:t>One week</a:t>
                      </a:r>
                      <a:endParaRPr lang="en-US" sz="2400" dirty="0">
                        <a:solidFill>
                          <a:srgbClr val="FFC000"/>
                        </a:solidFill>
                        <a:effectLst/>
                        <a:latin typeface="Calibri"/>
                        <a:ea typeface="Calibri"/>
                        <a:cs typeface="Arial"/>
                      </a:endParaRPr>
                    </a:p>
                  </a:txBody>
                  <a:tcPr marL="68580" marR="68580" marT="0" marB="0" anchor="ctr">
                    <a:solidFill>
                      <a:schemeClr val="tx2">
                        <a:lumMod val="60000"/>
                        <a:lumOff val="40000"/>
                      </a:schemeClr>
                    </a:solidFill>
                  </a:tcP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solidFill>
                      <a:schemeClr val="accent3">
                        <a:lumMod val="20000"/>
                        <a:lumOff val="80000"/>
                      </a:schemeClr>
                    </a:solidFill>
                  </a:tcP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solidFill>
                      <a:schemeClr val="bg2">
                        <a:lumMod val="90000"/>
                      </a:schemeClr>
                    </a:solidFill>
                  </a:tcP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solidFill>
                      <a:srgbClr val="FF0000"/>
                    </a:solidFill>
                  </a:tcP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solidFill>
                      <a:schemeClr val="accent5">
                        <a:lumMod val="40000"/>
                        <a:lumOff val="60000"/>
                      </a:schemeClr>
                    </a:solidFill>
                  </a:tcPr>
                </a:tc>
              </a:tr>
              <a:tr h="461186">
                <a:tc>
                  <a:txBody>
                    <a:bodyPr/>
                    <a:lstStyle/>
                    <a:p>
                      <a:pPr algn="l" rtl="0">
                        <a:lnSpc>
                          <a:spcPct val="115000"/>
                        </a:lnSpc>
                        <a:spcAft>
                          <a:spcPts val="0"/>
                        </a:spcAft>
                      </a:pPr>
                      <a:r>
                        <a:rPr lang="en-US" sz="2400" dirty="0">
                          <a:effectLst/>
                        </a:rPr>
                        <a:t>CD34+ve</a:t>
                      </a:r>
                      <a:endParaRPr lang="en-US" sz="2400" dirty="0">
                        <a:effectLst/>
                        <a:latin typeface="Calibri"/>
                        <a:ea typeface="Calibri"/>
                        <a:cs typeface="Arial"/>
                      </a:endParaRPr>
                    </a:p>
                  </a:txBody>
                  <a:tcPr marL="68580" marR="68580" marT="0" marB="0" anchor="b">
                    <a:solidFill>
                      <a:schemeClr val="tx2">
                        <a:lumMod val="60000"/>
                        <a:lumOff val="40000"/>
                      </a:schemeClr>
                    </a:solidFill>
                  </a:tcPr>
                </a:tc>
                <a:tc>
                  <a:txBody>
                    <a:bodyPr/>
                    <a:lstStyle/>
                    <a:p>
                      <a:pPr algn="ctr" rtl="0">
                        <a:lnSpc>
                          <a:spcPct val="115000"/>
                        </a:lnSpc>
                        <a:spcAft>
                          <a:spcPts val="0"/>
                        </a:spcAft>
                      </a:pPr>
                      <a:r>
                        <a:rPr lang="en-US" sz="2400" dirty="0">
                          <a:effectLst/>
                        </a:rPr>
                        <a:t>31.62±2.94</a:t>
                      </a:r>
                      <a:endParaRPr lang="en-US" sz="2400" dirty="0">
                        <a:effectLst/>
                        <a:latin typeface="Calibri"/>
                        <a:ea typeface="Calibri"/>
                        <a:cs typeface="Arial"/>
                      </a:endParaRPr>
                    </a:p>
                  </a:txBody>
                  <a:tcPr marL="68580" marR="68580" marT="0" marB="0" anchor="ctr">
                    <a:solidFill>
                      <a:schemeClr val="accent3">
                        <a:lumMod val="20000"/>
                        <a:lumOff val="80000"/>
                      </a:schemeClr>
                    </a:solidFill>
                  </a:tcPr>
                </a:tc>
                <a:tc>
                  <a:txBody>
                    <a:bodyPr/>
                    <a:lstStyle/>
                    <a:p>
                      <a:pPr algn="ctr" rtl="0">
                        <a:lnSpc>
                          <a:spcPct val="115000"/>
                        </a:lnSpc>
                        <a:spcAft>
                          <a:spcPts val="0"/>
                        </a:spcAft>
                      </a:pPr>
                      <a:r>
                        <a:rPr lang="en-US" sz="2400" dirty="0">
                          <a:effectLst/>
                        </a:rPr>
                        <a:t>33.78±3.14</a:t>
                      </a:r>
                      <a:endParaRPr lang="en-US" sz="2400" dirty="0">
                        <a:effectLst/>
                        <a:latin typeface="Calibri"/>
                        <a:ea typeface="Calibri"/>
                        <a:cs typeface="Arial"/>
                      </a:endParaRPr>
                    </a:p>
                  </a:txBody>
                  <a:tcPr marL="68580" marR="68580" marT="0" marB="0" anchor="ctr">
                    <a:solidFill>
                      <a:schemeClr val="bg2">
                        <a:lumMod val="90000"/>
                      </a:schemeClr>
                    </a:solidFill>
                  </a:tcPr>
                </a:tc>
                <a:tc>
                  <a:txBody>
                    <a:bodyPr/>
                    <a:lstStyle/>
                    <a:p>
                      <a:pPr algn="ctr" rtl="0">
                        <a:lnSpc>
                          <a:spcPct val="115000"/>
                        </a:lnSpc>
                        <a:spcAft>
                          <a:spcPts val="0"/>
                        </a:spcAft>
                      </a:pPr>
                      <a:r>
                        <a:rPr lang="en-US" sz="2400" dirty="0">
                          <a:effectLst/>
                        </a:rPr>
                        <a:t>19.73±1.84</a:t>
                      </a:r>
                      <a:endParaRPr lang="en-US" sz="2400" dirty="0">
                        <a:effectLst/>
                        <a:latin typeface="Calibri"/>
                        <a:ea typeface="Calibri"/>
                        <a:cs typeface="Arial"/>
                      </a:endParaRPr>
                    </a:p>
                  </a:txBody>
                  <a:tcPr marL="68580" marR="68580" marT="0" marB="0" anchor="ctr">
                    <a:solidFill>
                      <a:srgbClr val="FF0000"/>
                    </a:solidFill>
                  </a:tcPr>
                </a:tc>
                <a:tc>
                  <a:txBody>
                    <a:bodyPr/>
                    <a:lstStyle/>
                    <a:p>
                      <a:pPr algn="ctr" rtl="0">
                        <a:lnSpc>
                          <a:spcPct val="115000"/>
                        </a:lnSpc>
                        <a:spcAft>
                          <a:spcPts val="0"/>
                        </a:spcAft>
                      </a:pPr>
                      <a:r>
                        <a:rPr lang="en-US" sz="2400" dirty="0">
                          <a:effectLst/>
                        </a:rPr>
                        <a:t>25.42±2.36</a:t>
                      </a:r>
                      <a:endParaRPr lang="en-US" sz="2400" dirty="0">
                        <a:effectLst/>
                        <a:latin typeface="Calibri"/>
                        <a:ea typeface="Calibri"/>
                        <a:cs typeface="Arial"/>
                      </a:endParaRPr>
                    </a:p>
                  </a:txBody>
                  <a:tcPr marL="68580" marR="68580" marT="0" marB="0" anchor="ctr">
                    <a:solidFill>
                      <a:schemeClr val="accent5">
                        <a:lumMod val="40000"/>
                        <a:lumOff val="60000"/>
                      </a:schemeClr>
                    </a:solidFill>
                  </a:tcPr>
                </a:tc>
              </a:tr>
              <a:tr h="461186">
                <a:tc>
                  <a:txBody>
                    <a:bodyPr/>
                    <a:lstStyle/>
                    <a:p>
                      <a:pPr algn="l" rtl="0">
                        <a:lnSpc>
                          <a:spcPct val="115000"/>
                        </a:lnSpc>
                        <a:spcAft>
                          <a:spcPts val="0"/>
                        </a:spcAft>
                      </a:pPr>
                      <a:r>
                        <a:rPr lang="en-US" sz="2400" dirty="0">
                          <a:effectLst/>
                        </a:rPr>
                        <a:t>CD34-ve</a:t>
                      </a:r>
                      <a:endParaRPr lang="en-US" sz="2400" dirty="0">
                        <a:effectLst/>
                        <a:latin typeface="Calibri"/>
                        <a:ea typeface="Calibri"/>
                        <a:cs typeface="Arial"/>
                      </a:endParaRPr>
                    </a:p>
                  </a:txBody>
                  <a:tcPr marL="68580" marR="68580" marT="0" marB="0" anchor="b">
                    <a:solidFill>
                      <a:schemeClr val="tx2">
                        <a:lumMod val="60000"/>
                        <a:lumOff val="40000"/>
                      </a:schemeClr>
                    </a:solidFill>
                  </a:tcPr>
                </a:tc>
                <a:tc>
                  <a:txBody>
                    <a:bodyPr/>
                    <a:lstStyle/>
                    <a:p>
                      <a:pPr algn="ctr" rtl="0">
                        <a:lnSpc>
                          <a:spcPct val="115000"/>
                        </a:lnSpc>
                        <a:spcAft>
                          <a:spcPts val="0"/>
                        </a:spcAft>
                      </a:pPr>
                      <a:r>
                        <a:rPr lang="en-US" sz="2400" dirty="0">
                          <a:effectLst/>
                        </a:rPr>
                        <a:t>9.83±0.91</a:t>
                      </a:r>
                      <a:endParaRPr lang="en-US" sz="2400" dirty="0">
                        <a:effectLst/>
                        <a:latin typeface="Calibri"/>
                        <a:ea typeface="Calibri"/>
                        <a:cs typeface="Arial"/>
                      </a:endParaRPr>
                    </a:p>
                  </a:txBody>
                  <a:tcPr marL="68580" marR="68580" marT="0" marB="0" anchor="ctr">
                    <a:solidFill>
                      <a:schemeClr val="accent3">
                        <a:lumMod val="20000"/>
                        <a:lumOff val="80000"/>
                      </a:schemeClr>
                    </a:solidFill>
                  </a:tcPr>
                </a:tc>
                <a:tc>
                  <a:txBody>
                    <a:bodyPr/>
                    <a:lstStyle/>
                    <a:p>
                      <a:pPr algn="ctr" rtl="0">
                        <a:lnSpc>
                          <a:spcPct val="115000"/>
                        </a:lnSpc>
                        <a:spcAft>
                          <a:spcPts val="0"/>
                        </a:spcAft>
                      </a:pPr>
                      <a:r>
                        <a:rPr lang="en-US" sz="2400" dirty="0">
                          <a:effectLst/>
                        </a:rPr>
                        <a:t>36.95±3.44</a:t>
                      </a:r>
                      <a:endParaRPr lang="en-US" sz="2400" dirty="0">
                        <a:effectLst/>
                        <a:latin typeface="Calibri"/>
                        <a:ea typeface="Calibri"/>
                        <a:cs typeface="Arial"/>
                      </a:endParaRPr>
                    </a:p>
                  </a:txBody>
                  <a:tcPr marL="68580" marR="68580" marT="0" marB="0" anchor="ctr">
                    <a:solidFill>
                      <a:schemeClr val="bg2">
                        <a:lumMod val="90000"/>
                      </a:schemeClr>
                    </a:solidFill>
                  </a:tcPr>
                </a:tc>
                <a:tc>
                  <a:txBody>
                    <a:bodyPr/>
                    <a:lstStyle/>
                    <a:p>
                      <a:pPr algn="ctr" rtl="0">
                        <a:lnSpc>
                          <a:spcPct val="115000"/>
                        </a:lnSpc>
                        <a:spcAft>
                          <a:spcPts val="0"/>
                        </a:spcAft>
                      </a:pPr>
                      <a:r>
                        <a:rPr lang="en-US" sz="2400" dirty="0">
                          <a:effectLst/>
                        </a:rPr>
                        <a:t>20.81±1.94</a:t>
                      </a:r>
                      <a:endParaRPr lang="en-US" sz="2400" dirty="0">
                        <a:effectLst/>
                        <a:latin typeface="Calibri"/>
                        <a:ea typeface="Calibri"/>
                        <a:cs typeface="Arial"/>
                      </a:endParaRPr>
                    </a:p>
                  </a:txBody>
                  <a:tcPr marL="68580" marR="68580" marT="0" marB="0" anchor="ctr">
                    <a:solidFill>
                      <a:srgbClr val="FF0000"/>
                    </a:solidFill>
                  </a:tcPr>
                </a:tc>
                <a:tc>
                  <a:txBody>
                    <a:bodyPr/>
                    <a:lstStyle/>
                    <a:p>
                      <a:pPr algn="ctr" rtl="0">
                        <a:lnSpc>
                          <a:spcPct val="115000"/>
                        </a:lnSpc>
                        <a:spcAft>
                          <a:spcPts val="0"/>
                        </a:spcAft>
                      </a:pPr>
                      <a:r>
                        <a:rPr lang="en-US" sz="2400" dirty="0">
                          <a:effectLst/>
                        </a:rPr>
                        <a:t>31.54±2.93</a:t>
                      </a:r>
                      <a:endParaRPr lang="en-US" sz="2400" dirty="0">
                        <a:effectLst/>
                        <a:latin typeface="Calibri"/>
                        <a:ea typeface="Calibri"/>
                        <a:cs typeface="Arial"/>
                      </a:endParaRPr>
                    </a:p>
                  </a:txBody>
                  <a:tcPr marL="68580" marR="68580" marT="0" marB="0" anchor="ctr">
                    <a:solidFill>
                      <a:schemeClr val="accent5">
                        <a:lumMod val="40000"/>
                        <a:lumOff val="60000"/>
                      </a:schemeClr>
                    </a:solidFill>
                  </a:tcPr>
                </a:tc>
              </a:tr>
              <a:tr h="461186">
                <a:tc>
                  <a:txBody>
                    <a:bodyPr/>
                    <a:lstStyle/>
                    <a:p>
                      <a:pPr algn="l" rtl="0">
                        <a:lnSpc>
                          <a:spcPct val="115000"/>
                        </a:lnSpc>
                        <a:spcAft>
                          <a:spcPts val="0"/>
                        </a:spcAft>
                      </a:pPr>
                      <a:r>
                        <a:rPr lang="en-US" sz="2400" dirty="0">
                          <a:effectLst/>
                        </a:rPr>
                        <a:t>ISC</a:t>
                      </a:r>
                      <a:endParaRPr lang="en-US" sz="2400" dirty="0">
                        <a:effectLst/>
                        <a:latin typeface="Calibri"/>
                        <a:ea typeface="Calibri"/>
                        <a:cs typeface="Arial"/>
                      </a:endParaRPr>
                    </a:p>
                  </a:txBody>
                  <a:tcPr marL="68580" marR="68580" marT="0" marB="0" anchor="b">
                    <a:solidFill>
                      <a:schemeClr val="tx2">
                        <a:lumMod val="60000"/>
                        <a:lumOff val="40000"/>
                      </a:schemeClr>
                    </a:solidFill>
                  </a:tcPr>
                </a:tc>
                <a:tc>
                  <a:txBody>
                    <a:bodyPr/>
                    <a:lstStyle/>
                    <a:p>
                      <a:pPr algn="ctr" rtl="0">
                        <a:lnSpc>
                          <a:spcPct val="115000"/>
                        </a:lnSpc>
                        <a:spcAft>
                          <a:spcPts val="0"/>
                        </a:spcAft>
                      </a:pPr>
                      <a:r>
                        <a:rPr lang="en-US" sz="2400" dirty="0">
                          <a:effectLst/>
                        </a:rPr>
                        <a:t>7.79±0.72</a:t>
                      </a:r>
                      <a:endParaRPr lang="en-US" sz="2400" dirty="0">
                        <a:effectLst/>
                        <a:latin typeface="Calibri"/>
                        <a:ea typeface="Calibri"/>
                        <a:cs typeface="Arial"/>
                      </a:endParaRPr>
                    </a:p>
                  </a:txBody>
                  <a:tcPr marL="68580" marR="68580" marT="0" marB="0" anchor="ctr">
                    <a:solidFill>
                      <a:schemeClr val="accent3">
                        <a:lumMod val="20000"/>
                        <a:lumOff val="80000"/>
                      </a:schemeClr>
                    </a:solidFill>
                  </a:tcPr>
                </a:tc>
                <a:tc>
                  <a:txBody>
                    <a:bodyPr/>
                    <a:lstStyle/>
                    <a:p>
                      <a:pPr algn="ctr" rtl="0">
                        <a:lnSpc>
                          <a:spcPct val="115000"/>
                        </a:lnSpc>
                        <a:spcAft>
                          <a:spcPts val="0"/>
                        </a:spcAft>
                      </a:pPr>
                      <a:r>
                        <a:rPr lang="en-US" sz="2400" dirty="0">
                          <a:effectLst/>
                        </a:rPr>
                        <a:t>19.9±1.85</a:t>
                      </a:r>
                      <a:endParaRPr lang="en-US" sz="2400" dirty="0">
                        <a:effectLst/>
                        <a:latin typeface="Calibri"/>
                        <a:ea typeface="Calibri"/>
                        <a:cs typeface="Arial"/>
                      </a:endParaRPr>
                    </a:p>
                  </a:txBody>
                  <a:tcPr marL="68580" marR="68580" marT="0" marB="0" anchor="ctr">
                    <a:solidFill>
                      <a:schemeClr val="bg2">
                        <a:lumMod val="90000"/>
                      </a:schemeClr>
                    </a:solidFill>
                  </a:tcPr>
                </a:tc>
                <a:tc>
                  <a:txBody>
                    <a:bodyPr/>
                    <a:lstStyle/>
                    <a:p>
                      <a:pPr algn="ctr" rtl="0">
                        <a:lnSpc>
                          <a:spcPct val="115000"/>
                        </a:lnSpc>
                        <a:spcAft>
                          <a:spcPts val="0"/>
                        </a:spcAft>
                      </a:pPr>
                      <a:r>
                        <a:rPr lang="en-US" sz="2400" dirty="0">
                          <a:effectLst/>
                        </a:rPr>
                        <a:t>20.19±1.88</a:t>
                      </a:r>
                      <a:endParaRPr lang="en-US" sz="2400" dirty="0">
                        <a:effectLst/>
                        <a:latin typeface="Calibri"/>
                        <a:ea typeface="Calibri"/>
                        <a:cs typeface="Arial"/>
                      </a:endParaRPr>
                    </a:p>
                  </a:txBody>
                  <a:tcPr marL="68580" marR="68580" marT="0" marB="0" anchor="ctr">
                    <a:solidFill>
                      <a:srgbClr val="FF0000"/>
                    </a:solidFill>
                  </a:tcPr>
                </a:tc>
                <a:tc>
                  <a:txBody>
                    <a:bodyPr/>
                    <a:lstStyle/>
                    <a:p>
                      <a:pPr algn="ctr" rtl="0">
                        <a:lnSpc>
                          <a:spcPct val="115000"/>
                        </a:lnSpc>
                        <a:spcAft>
                          <a:spcPts val="0"/>
                        </a:spcAft>
                      </a:pPr>
                      <a:r>
                        <a:rPr lang="en-US" sz="2400" dirty="0">
                          <a:effectLst/>
                        </a:rPr>
                        <a:t>27.71±2.58</a:t>
                      </a:r>
                      <a:endParaRPr lang="en-US" sz="2400" dirty="0">
                        <a:effectLst/>
                        <a:latin typeface="Calibri"/>
                        <a:ea typeface="Calibri"/>
                        <a:cs typeface="Arial"/>
                      </a:endParaRPr>
                    </a:p>
                  </a:txBody>
                  <a:tcPr marL="68580" marR="68580" marT="0" marB="0" anchor="ctr">
                    <a:solidFill>
                      <a:schemeClr val="accent5">
                        <a:lumMod val="40000"/>
                        <a:lumOff val="60000"/>
                      </a:schemeClr>
                    </a:solidFill>
                  </a:tcPr>
                </a:tc>
              </a:tr>
              <a:tr h="461186">
                <a:tc>
                  <a:txBody>
                    <a:bodyPr/>
                    <a:lstStyle/>
                    <a:p>
                      <a:pPr algn="l" rtl="0">
                        <a:lnSpc>
                          <a:spcPct val="115000"/>
                        </a:lnSpc>
                        <a:spcAft>
                          <a:spcPts val="0"/>
                        </a:spcAft>
                      </a:pPr>
                      <a:r>
                        <a:rPr lang="en-US" sz="2400" dirty="0">
                          <a:effectLst/>
                        </a:rPr>
                        <a:t>Mono</a:t>
                      </a:r>
                      <a:endParaRPr lang="en-US" sz="2400" dirty="0">
                        <a:effectLst/>
                        <a:latin typeface="Calibri"/>
                        <a:ea typeface="Calibri"/>
                        <a:cs typeface="Arial"/>
                      </a:endParaRPr>
                    </a:p>
                  </a:txBody>
                  <a:tcPr marL="68580" marR="68580" marT="0" marB="0" anchor="b">
                    <a:solidFill>
                      <a:schemeClr val="tx2">
                        <a:lumMod val="60000"/>
                        <a:lumOff val="40000"/>
                      </a:schemeClr>
                    </a:solidFill>
                  </a:tcPr>
                </a:tc>
                <a:tc>
                  <a:txBody>
                    <a:bodyPr/>
                    <a:lstStyle/>
                    <a:p>
                      <a:pPr algn="ctr" rtl="0">
                        <a:lnSpc>
                          <a:spcPct val="115000"/>
                        </a:lnSpc>
                        <a:spcAft>
                          <a:spcPts val="0"/>
                        </a:spcAft>
                      </a:pPr>
                      <a:r>
                        <a:rPr lang="en-US" sz="2400" dirty="0">
                          <a:effectLst/>
                        </a:rPr>
                        <a:t>32.55±3.03</a:t>
                      </a:r>
                      <a:endParaRPr lang="en-US" sz="2400" dirty="0">
                        <a:effectLst/>
                        <a:latin typeface="Calibri"/>
                        <a:ea typeface="Calibri"/>
                        <a:cs typeface="Arial"/>
                      </a:endParaRPr>
                    </a:p>
                  </a:txBody>
                  <a:tcPr marL="68580" marR="68580" marT="0" marB="0" anchor="ctr">
                    <a:solidFill>
                      <a:schemeClr val="accent3">
                        <a:lumMod val="20000"/>
                        <a:lumOff val="80000"/>
                      </a:schemeClr>
                    </a:solidFill>
                  </a:tcPr>
                </a:tc>
                <a:tc>
                  <a:txBody>
                    <a:bodyPr/>
                    <a:lstStyle/>
                    <a:p>
                      <a:pPr algn="ctr" rtl="0">
                        <a:lnSpc>
                          <a:spcPct val="115000"/>
                        </a:lnSpc>
                        <a:spcAft>
                          <a:spcPts val="0"/>
                        </a:spcAft>
                      </a:pPr>
                      <a:r>
                        <a:rPr lang="en-US" sz="2400" dirty="0">
                          <a:effectLst/>
                        </a:rPr>
                        <a:t>36.39±3.38</a:t>
                      </a:r>
                      <a:endParaRPr lang="en-US" sz="2400" dirty="0">
                        <a:effectLst/>
                        <a:latin typeface="Calibri"/>
                        <a:ea typeface="Calibri"/>
                        <a:cs typeface="Arial"/>
                      </a:endParaRPr>
                    </a:p>
                  </a:txBody>
                  <a:tcPr marL="68580" marR="68580" marT="0" marB="0" anchor="ctr">
                    <a:solidFill>
                      <a:schemeClr val="bg2">
                        <a:lumMod val="90000"/>
                      </a:schemeClr>
                    </a:solidFill>
                  </a:tcPr>
                </a:tc>
                <a:tc>
                  <a:txBody>
                    <a:bodyPr/>
                    <a:lstStyle/>
                    <a:p>
                      <a:pPr algn="ctr" rtl="0">
                        <a:lnSpc>
                          <a:spcPct val="115000"/>
                        </a:lnSpc>
                        <a:spcAft>
                          <a:spcPts val="0"/>
                        </a:spcAft>
                      </a:pPr>
                      <a:r>
                        <a:rPr lang="en-US" sz="2400" dirty="0">
                          <a:effectLst/>
                        </a:rPr>
                        <a:t>21.22±1.97</a:t>
                      </a:r>
                      <a:endParaRPr lang="en-US" sz="2400" dirty="0">
                        <a:effectLst/>
                        <a:latin typeface="Calibri"/>
                        <a:ea typeface="Calibri"/>
                        <a:cs typeface="Arial"/>
                      </a:endParaRPr>
                    </a:p>
                  </a:txBody>
                  <a:tcPr marL="68580" marR="68580" marT="0" marB="0" anchor="ctr">
                    <a:solidFill>
                      <a:srgbClr val="FF0000"/>
                    </a:solidFill>
                  </a:tcPr>
                </a:tc>
                <a:tc>
                  <a:txBody>
                    <a:bodyPr/>
                    <a:lstStyle/>
                    <a:p>
                      <a:pPr algn="ctr" rtl="0">
                        <a:lnSpc>
                          <a:spcPct val="115000"/>
                        </a:lnSpc>
                        <a:spcAft>
                          <a:spcPts val="0"/>
                        </a:spcAft>
                      </a:pPr>
                      <a:r>
                        <a:rPr lang="en-US" sz="2400" dirty="0">
                          <a:effectLst/>
                        </a:rPr>
                        <a:t>20.98±1.95</a:t>
                      </a:r>
                      <a:endParaRPr lang="en-US" sz="2400" dirty="0">
                        <a:effectLst/>
                        <a:latin typeface="Calibri"/>
                        <a:ea typeface="Calibri"/>
                        <a:cs typeface="Arial"/>
                      </a:endParaRPr>
                    </a:p>
                  </a:txBody>
                  <a:tcPr marL="68580" marR="68580" marT="0" marB="0" anchor="ctr">
                    <a:solidFill>
                      <a:schemeClr val="accent5">
                        <a:lumMod val="40000"/>
                        <a:lumOff val="60000"/>
                      </a:schemeClr>
                    </a:solidFill>
                  </a:tcPr>
                </a:tc>
              </a:tr>
              <a:tr h="461186">
                <a:tc>
                  <a:txBody>
                    <a:bodyPr/>
                    <a:lstStyle/>
                    <a:p>
                      <a:pPr algn="l" rtl="0">
                        <a:lnSpc>
                          <a:spcPct val="115000"/>
                        </a:lnSpc>
                        <a:spcAft>
                          <a:spcPts val="0"/>
                        </a:spcAft>
                      </a:pPr>
                      <a:r>
                        <a:rPr lang="en-US" sz="2400" dirty="0">
                          <a:solidFill>
                            <a:srgbClr val="FFC000"/>
                          </a:solidFill>
                          <a:effectLst/>
                        </a:rPr>
                        <a:t>Two weeks</a:t>
                      </a:r>
                      <a:endParaRPr lang="en-US" sz="2400" dirty="0">
                        <a:solidFill>
                          <a:srgbClr val="FFC000"/>
                        </a:solidFill>
                        <a:effectLst/>
                        <a:latin typeface="Calibri"/>
                        <a:ea typeface="Calibri"/>
                        <a:cs typeface="Arial"/>
                      </a:endParaRPr>
                    </a:p>
                  </a:txBody>
                  <a:tcPr marL="68580" marR="68580" marT="0" marB="0" anchor="b">
                    <a:solidFill>
                      <a:schemeClr val="tx2">
                        <a:lumMod val="60000"/>
                        <a:lumOff val="40000"/>
                      </a:schemeClr>
                    </a:solidFill>
                  </a:tcP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solidFill>
                      <a:schemeClr val="accent3">
                        <a:lumMod val="20000"/>
                        <a:lumOff val="80000"/>
                      </a:schemeClr>
                    </a:solidFill>
                  </a:tcP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solidFill>
                      <a:schemeClr val="bg2">
                        <a:lumMod val="90000"/>
                      </a:schemeClr>
                    </a:solidFill>
                  </a:tcP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solidFill>
                      <a:srgbClr val="FF0000"/>
                    </a:solidFill>
                  </a:tcP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solidFill>
                      <a:schemeClr val="accent5">
                        <a:lumMod val="40000"/>
                        <a:lumOff val="60000"/>
                      </a:schemeClr>
                    </a:solidFill>
                  </a:tcPr>
                </a:tc>
              </a:tr>
              <a:tr h="461186">
                <a:tc>
                  <a:txBody>
                    <a:bodyPr/>
                    <a:lstStyle/>
                    <a:p>
                      <a:pPr algn="l" rtl="0">
                        <a:lnSpc>
                          <a:spcPct val="115000"/>
                        </a:lnSpc>
                        <a:spcAft>
                          <a:spcPts val="0"/>
                        </a:spcAft>
                      </a:pPr>
                      <a:r>
                        <a:rPr lang="en-US" sz="2400" dirty="0">
                          <a:effectLst/>
                        </a:rPr>
                        <a:t>CD34+ve</a:t>
                      </a:r>
                      <a:endParaRPr lang="en-US" sz="2400" dirty="0">
                        <a:effectLst/>
                        <a:latin typeface="Calibri"/>
                        <a:ea typeface="Calibri"/>
                        <a:cs typeface="Arial"/>
                      </a:endParaRPr>
                    </a:p>
                  </a:txBody>
                  <a:tcPr marL="68580" marR="68580" marT="0" marB="0" anchor="b">
                    <a:solidFill>
                      <a:schemeClr val="tx2">
                        <a:lumMod val="60000"/>
                        <a:lumOff val="40000"/>
                      </a:schemeClr>
                    </a:solidFill>
                  </a:tcPr>
                </a:tc>
                <a:tc>
                  <a:txBody>
                    <a:bodyPr/>
                    <a:lstStyle/>
                    <a:p>
                      <a:pPr algn="ctr" rtl="0">
                        <a:lnSpc>
                          <a:spcPct val="115000"/>
                        </a:lnSpc>
                        <a:spcAft>
                          <a:spcPts val="0"/>
                        </a:spcAft>
                      </a:pPr>
                      <a:r>
                        <a:rPr lang="en-US" sz="2400" dirty="0">
                          <a:effectLst/>
                        </a:rPr>
                        <a:t>31.46±2.93</a:t>
                      </a:r>
                      <a:endParaRPr lang="en-US" sz="2400" dirty="0">
                        <a:effectLst/>
                        <a:latin typeface="Calibri"/>
                        <a:ea typeface="Calibri"/>
                        <a:cs typeface="Arial"/>
                      </a:endParaRPr>
                    </a:p>
                  </a:txBody>
                  <a:tcPr marL="68580" marR="68580" marT="0" marB="0" anchor="ctr">
                    <a:solidFill>
                      <a:schemeClr val="accent3">
                        <a:lumMod val="20000"/>
                        <a:lumOff val="80000"/>
                      </a:schemeClr>
                    </a:solidFill>
                  </a:tcPr>
                </a:tc>
                <a:tc>
                  <a:txBody>
                    <a:bodyPr/>
                    <a:lstStyle/>
                    <a:p>
                      <a:pPr algn="ctr" rtl="0">
                        <a:lnSpc>
                          <a:spcPct val="115000"/>
                        </a:lnSpc>
                        <a:spcAft>
                          <a:spcPts val="0"/>
                        </a:spcAft>
                      </a:pPr>
                      <a:r>
                        <a:rPr lang="en-US" sz="2400" dirty="0">
                          <a:effectLst/>
                        </a:rPr>
                        <a:t>35.97±3.34</a:t>
                      </a:r>
                      <a:endParaRPr lang="en-US" sz="2400" dirty="0">
                        <a:effectLst/>
                        <a:latin typeface="Calibri"/>
                        <a:ea typeface="Calibri"/>
                        <a:cs typeface="Arial"/>
                      </a:endParaRPr>
                    </a:p>
                  </a:txBody>
                  <a:tcPr marL="68580" marR="68580" marT="0" marB="0" anchor="ctr">
                    <a:solidFill>
                      <a:schemeClr val="bg2">
                        <a:lumMod val="90000"/>
                      </a:schemeClr>
                    </a:solidFill>
                  </a:tcPr>
                </a:tc>
                <a:tc>
                  <a:txBody>
                    <a:bodyPr/>
                    <a:lstStyle/>
                    <a:p>
                      <a:pPr algn="ctr" rtl="0">
                        <a:lnSpc>
                          <a:spcPct val="115000"/>
                        </a:lnSpc>
                        <a:spcAft>
                          <a:spcPts val="0"/>
                        </a:spcAft>
                      </a:pPr>
                      <a:r>
                        <a:rPr lang="en-US" sz="2400" dirty="0">
                          <a:effectLst/>
                        </a:rPr>
                        <a:t>20.28±1.89</a:t>
                      </a:r>
                      <a:endParaRPr lang="en-US" sz="2400" dirty="0">
                        <a:effectLst/>
                        <a:latin typeface="Calibri"/>
                        <a:ea typeface="Calibri"/>
                        <a:cs typeface="Arial"/>
                      </a:endParaRPr>
                    </a:p>
                  </a:txBody>
                  <a:tcPr marL="68580" marR="68580" marT="0" marB="0" anchor="ctr">
                    <a:solidFill>
                      <a:srgbClr val="FF0000"/>
                    </a:solidFill>
                  </a:tcPr>
                </a:tc>
                <a:tc>
                  <a:txBody>
                    <a:bodyPr/>
                    <a:lstStyle/>
                    <a:p>
                      <a:pPr algn="ctr" rtl="0">
                        <a:lnSpc>
                          <a:spcPct val="115000"/>
                        </a:lnSpc>
                        <a:spcAft>
                          <a:spcPts val="0"/>
                        </a:spcAft>
                      </a:pPr>
                      <a:r>
                        <a:rPr lang="en-US" sz="2400" dirty="0" smtClean="0">
                          <a:effectLst/>
                        </a:rPr>
                        <a:t>13.15±2.71</a:t>
                      </a:r>
                      <a:endParaRPr lang="en-US" sz="2400" dirty="0">
                        <a:effectLst/>
                        <a:latin typeface="Calibri"/>
                        <a:ea typeface="Calibri"/>
                        <a:cs typeface="Arial"/>
                      </a:endParaRPr>
                    </a:p>
                  </a:txBody>
                  <a:tcPr marL="68580" marR="68580" marT="0" marB="0" anchor="ctr">
                    <a:solidFill>
                      <a:schemeClr val="accent5">
                        <a:lumMod val="40000"/>
                        <a:lumOff val="60000"/>
                      </a:schemeClr>
                    </a:solidFill>
                  </a:tcPr>
                </a:tc>
              </a:tr>
              <a:tr h="461186">
                <a:tc>
                  <a:txBody>
                    <a:bodyPr/>
                    <a:lstStyle/>
                    <a:p>
                      <a:pPr algn="l" rtl="0">
                        <a:lnSpc>
                          <a:spcPct val="115000"/>
                        </a:lnSpc>
                        <a:spcAft>
                          <a:spcPts val="0"/>
                        </a:spcAft>
                      </a:pPr>
                      <a:r>
                        <a:rPr lang="en-US" sz="2400" dirty="0">
                          <a:effectLst/>
                        </a:rPr>
                        <a:t>CD34-ve</a:t>
                      </a:r>
                      <a:endParaRPr lang="en-US" sz="2400" dirty="0">
                        <a:effectLst/>
                        <a:latin typeface="Calibri"/>
                        <a:ea typeface="Calibri"/>
                        <a:cs typeface="Arial"/>
                      </a:endParaRPr>
                    </a:p>
                  </a:txBody>
                  <a:tcPr marL="68580" marR="68580" marT="0" marB="0" anchor="b">
                    <a:solidFill>
                      <a:schemeClr val="tx2">
                        <a:lumMod val="60000"/>
                        <a:lumOff val="40000"/>
                      </a:schemeClr>
                    </a:solidFill>
                  </a:tcPr>
                </a:tc>
                <a:tc>
                  <a:txBody>
                    <a:bodyPr/>
                    <a:lstStyle/>
                    <a:p>
                      <a:pPr algn="ctr" rtl="0">
                        <a:lnSpc>
                          <a:spcPct val="115000"/>
                        </a:lnSpc>
                        <a:spcAft>
                          <a:spcPts val="0"/>
                        </a:spcAft>
                      </a:pPr>
                      <a:r>
                        <a:rPr lang="en-US" sz="2400" dirty="0">
                          <a:effectLst/>
                        </a:rPr>
                        <a:t>6.32±0.59</a:t>
                      </a:r>
                      <a:endParaRPr lang="en-US" sz="2400" dirty="0">
                        <a:effectLst/>
                        <a:latin typeface="Calibri"/>
                        <a:ea typeface="Calibri"/>
                        <a:cs typeface="Arial"/>
                      </a:endParaRPr>
                    </a:p>
                  </a:txBody>
                  <a:tcPr marL="68580" marR="68580" marT="0" marB="0" anchor="ctr">
                    <a:solidFill>
                      <a:schemeClr val="accent3">
                        <a:lumMod val="20000"/>
                        <a:lumOff val="80000"/>
                      </a:schemeClr>
                    </a:solidFill>
                  </a:tcPr>
                </a:tc>
                <a:tc>
                  <a:txBody>
                    <a:bodyPr/>
                    <a:lstStyle/>
                    <a:p>
                      <a:pPr algn="ctr" rtl="0">
                        <a:lnSpc>
                          <a:spcPct val="115000"/>
                        </a:lnSpc>
                        <a:spcAft>
                          <a:spcPts val="0"/>
                        </a:spcAft>
                      </a:pPr>
                      <a:r>
                        <a:rPr lang="en-US" sz="2400" dirty="0">
                          <a:effectLst/>
                        </a:rPr>
                        <a:t>29.9±2.78</a:t>
                      </a:r>
                      <a:endParaRPr lang="en-US" sz="2400" dirty="0">
                        <a:effectLst/>
                        <a:latin typeface="Calibri"/>
                        <a:ea typeface="Calibri"/>
                        <a:cs typeface="Arial"/>
                      </a:endParaRPr>
                    </a:p>
                  </a:txBody>
                  <a:tcPr marL="68580" marR="68580" marT="0" marB="0" anchor="ctr">
                    <a:solidFill>
                      <a:schemeClr val="bg2">
                        <a:lumMod val="90000"/>
                      </a:schemeClr>
                    </a:solidFill>
                  </a:tcPr>
                </a:tc>
                <a:tc>
                  <a:txBody>
                    <a:bodyPr/>
                    <a:lstStyle/>
                    <a:p>
                      <a:pPr algn="ctr" rtl="0">
                        <a:lnSpc>
                          <a:spcPct val="115000"/>
                        </a:lnSpc>
                        <a:spcAft>
                          <a:spcPts val="0"/>
                        </a:spcAft>
                      </a:pPr>
                      <a:r>
                        <a:rPr lang="en-US" sz="2400" dirty="0">
                          <a:effectLst/>
                        </a:rPr>
                        <a:t>19.96±1.86</a:t>
                      </a:r>
                      <a:endParaRPr lang="en-US" sz="2400" dirty="0">
                        <a:effectLst/>
                        <a:latin typeface="Calibri"/>
                        <a:ea typeface="Calibri"/>
                        <a:cs typeface="Arial"/>
                      </a:endParaRPr>
                    </a:p>
                  </a:txBody>
                  <a:tcPr marL="68580" marR="68580" marT="0" marB="0" anchor="ctr">
                    <a:solidFill>
                      <a:srgbClr val="FF0000"/>
                    </a:solidFill>
                  </a:tcPr>
                </a:tc>
                <a:tc>
                  <a:txBody>
                    <a:bodyPr/>
                    <a:lstStyle/>
                    <a:p>
                      <a:pPr algn="ctr" rtl="0">
                        <a:lnSpc>
                          <a:spcPct val="115000"/>
                        </a:lnSpc>
                        <a:spcAft>
                          <a:spcPts val="0"/>
                        </a:spcAft>
                      </a:pPr>
                      <a:r>
                        <a:rPr lang="en-US" sz="2400" dirty="0" smtClean="0">
                          <a:effectLst/>
                        </a:rPr>
                        <a:t>30.3±2.82</a:t>
                      </a:r>
                      <a:endParaRPr lang="en-US" sz="2400" dirty="0">
                        <a:effectLst/>
                        <a:latin typeface="Calibri"/>
                        <a:ea typeface="Calibri"/>
                        <a:cs typeface="Arial"/>
                      </a:endParaRPr>
                    </a:p>
                  </a:txBody>
                  <a:tcPr marL="68580" marR="68580" marT="0" marB="0" anchor="ctr">
                    <a:solidFill>
                      <a:schemeClr val="accent5">
                        <a:lumMod val="40000"/>
                        <a:lumOff val="60000"/>
                      </a:schemeClr>
                    </a:solidFill>
                  </a:tcPr>
                </a:tc>
              </a:tr>
              <a:tr h="461186">
                <a:tc>
                  <a:txBody>
                    <a:bodyPr/>
                    <a:lstStyle/>
                    <a:p>
                      <a:pPr algn="l" rtl="0">
                        <a:lnSpc>
                          <a:spcPct val="115000"/>
                        </a:lnSpc>
                        <a:spcAft>
                          <a:spcPts val="0"/>
                        </a:spcAft>
                      </a:pPr>
                      <a:r>
                        <a:rPr lang="en-US" sz="2400" dirty="0">
                          <a:effectLst/>
                        </a:rPr>
                        <a:t>ISC</a:t>
                      </a:r>
                      <a:endParaRPr lang="en-US" sz="2400" dirty="0">
                        <a:effectLst/>
                        <a:latin typeface="Calibri"/>
                        <a:ea typeface="Calibri"/>
                        <a:cs typeface="Arial"/>
                      </a:endParaRPr>
                    </a:p>
                  </a:txBody>
                  <a:tcPr marL="68580" marR="68580" marT="0" marB="0" anchor="b">
                    <a:solidFill>
                      <a:schemeClr val="tx2">
                        <a:lumMod val="60000"/>
                        <a:lumOff val="40000"/>
                      </a:schemeClr>
                    </a:solidFill>
                  </a:tcPr>
                </a:tc>
                <a:tc>
                  <a:txBody>
                    <a:bodyPr/>
                    <a:lstStyle/>
                    <a:p>
                      <a:pPr algn="ctr" rtl="0">
                        <a:lnSpc>
                          <a:spcPct val="115000"/>
                        </a:lnSpc>
                        <a:spcAft>
                          <a:spcPts val="0"/>
                        </a:spcAft>
                      </a:pPr>
                      <a:r>
                        <a:rPr lang="en-US" sz="2400" dirty="0">
                          <a:effectLst/>
                        </a:rPr>
                        <a:t>19.4±1.8</a:t>
                      </a:r>
                      <a:endParaRPr lang="en-US" sz="2400" dirty="0">
                        <a:effectLst/>
                        <a:latin typeface="Calibri"/>
                        <a:ea typeface="Calibri"/>
                        <a:cs typeface="Arial"/>
                      </a:endParaRPr>
                    </a:p>
                  </a:txBody>
                  <a:tcPr marL="68580" marR="68580" marT="0" marB="0" anchor="ctr">
                    <a:solidFill>
                      <a:schemeClr val="accent3">
                        <a:lumMod val="20000"/>
                        <a:lumOff val="80000"/>
                      </a:schemeClr>
                    </a:solidFill>
                  </a:tcPr>
                </a:tc>
                <a:tc>
                  <a:txBody>
                    <a:bodyPr/>
                    <a:lstStyle/>
                    <a:p>
                      <a:pPr algn="ctr" rtl="0">
                        <a:lnSpc>
                          <a:spcPct val="115000"/>
                        </a:lnSpc>
                        <a:spcAft>
                          <a:spcPts val="0"/>
                        </a:spcAft>
                      </a:pPr>
                      <a:r>
                        <a:rPr lang="en-US" sz="2400" dirty="0">
                          <a:effectLst/>
                        </a:rPr>
                        <a:t>24.84±2.31</a:t>
                      </a:r>
                      <a:endParaRPr lang="en-US" sz="2400" dirty="0">
                        <a:effectLst/>
                        <a:latin typeface="Calibri"/>
                        <a:ea typeface="Calibri"/>
                        <a:cs typeface="Arial"/>
                      </a:endParaRPr>
                    </a:p>
                  </a:txBody>
                  <a:tcPr marL="68580" marR="68580" marT="0" marB="0" anchor="ctr">
                    <a:solidFill>
                      <a:schemeClr val="bg2">
                        <a:lumMod val="90000"/>
                      </a:schemeClr>
                    </a:solidFill>
                  </a:tcPr>
                </a:tc>
                <a:tc>
                  <a:txBody>
                    <a:bodyPr/>
                    <a:lstStyle/>
                    <a:p>
                      <a:pPr algn="ctr" rtl="0">
                        <a:lnSpc>
                          <a:spcPct val="115000"/>
                        </a:lnSpc>
                        <a:spcAft>
                          <a:spcPts val="0"/>
                        </a:spcAft>
                      </a:pPr>
                      <a:r>
                        <a:rPr lang="en-US" sz="2400" dirty="0">
                          <a:effectLst/>
                        </a:rPr>
                        <a:t>19.95±1.86</a:t>
                      </a:r>
                      <a:endParaRPr lang="en-US" sz="2400" dirty="0">
                        <a:effectLst/>
                        <a:latin typeface="Calibri"/>
                        <a:ea typeface="Calibri"/>
                        <a:cs typeface="Arial"/>
                      </a:endParaRPr>
                    </a:p>
                  </a:txBody>
                  <a:tcPr marL="68580" marR="68580" marT="0" marB="0" anchor="ctr">
                    <a:solidFill>
                      <a:srgbClr val="FF0000"/>
                    </a:solidFill>
                  </a:tcPr>
                </a:tc>
                <a:tc>
                  <a:txBody>
                    <a:bodyPr/>
                    <a:lstStyle/>
                    <a:p>
                      <a:pPr algn="ctr" rtl="0">
                        <a:lnSpc>
                          <a:spcPct val="115000"/>
                        </a:lnSpc>
                        <a:spcAft>
                          <a:spcPts val="0"/>
                        </a:spcAft>
                      </a:pPr>
                      <a:r>
                        <a:rPr lang="en-US" sz="2400" dirty="0" smtClean="0">
                          <a:effectLst/>
                        </a:rPr>
                        <a:t>33.43±1.25</a:t>
                      </a:r>
                      <a:endParaRPr lang="en-US" sz="2400" dirty="0">
                        <a:effectLst/>
                        <a:latin typeface="Calibri"/>
                        <a:ea typeface="Calibri"/>
                        <a:cs typeface="Arial"/>
                      </a:endParaRPr>
                    </a:p>
                  </a:txBody>
                  <a:tcPr marL="68580" marR="68580" marT="0" marB="0" anchor="ctr">
                    <a:solidFill>
                      <a:schemeClr val="accent5">
                        <a:lumMod val="40000"/>
                        <a:lumOff val="60000"/>
                      </a:schemeClr>
                    </a:solidFill>
                  </a:tcPr>
                </a:tc>
              </a:tr>
              <a:tr h="461186">
                <a:tc>
                  <a:txBody>
                    <a:bodyPr/>
                    <a:lstStyle/>
                    <a:p>
                      <a:pPr algn="l" rtl="0">
                        <a:lnSpc>
                          <a:spcPct val="115000"/>
                        </a:lnSpc>
                        <a:spcAft>
                          <a:spcPts val="0"/>
                        </a:spcAft>
                      </a:pPr>
                      <a:r>
                        <a:rPr lang="en-US" sz="2400" dirty="0">
                          <a:effectLst/>
                        </a:rPr>
                        <a:t>Mono</a:t>
                      </a:r>
                      <a:endParaRPr lang="en-US" sz="2400" dirty="0">
                        <a:effectLst/>
                        <a:latin typeface="Calibri"/>
                        <a:ea typeface="Calibri"/>
                        <a:cs typeface="Arial"/>
                      </a:endParaRPr>
                    </a:p>
                  </a:txBody>
                  <a:tcPr marL="68580" marR="68580" marT="0" marB="0" anchor="b">
                    <a:solidFill>
                      <a:schemeClr val="tx2">
                        <a:lumMod val="60000"/>
                        <a:lumOff val="40000"/>
                      </a:schemeClr>
                    </a:solidFill>
                  </a:tcPr>
                </a:tc>
                <a:tc>
                  <a:txBody>
                    <a:bodyPr/>
                    <a:lstStyle/>
                    <a:p>
                      <a:pPr algn="ctr" rtl="0">
                        <a:lnSpc>
                          <a:spcPct val="115000"/>
                        </a:lnSpc>
                        <a:spcAft>
                          <a:spcPts val="0"/>
                        </a:spcAft>
                      </a:pPr>
                      <a:r>
                        <a:rPr lang="en-US" sz="2400">
                          <a:effectLst/>
                        </a:rPr>
                        <a:t>33.5±3.12</a:t>
                      </a:r>
                      <a:endParaRPr lang="en-US" sz="2400">
                        <a:effectLst/>
                        <a:latin typeface="Calibri"/>
                        <a:ea typeface="Calibri"/>
                        <a:cs typeface="Arial"/>
                      </a:endParaRPr>
                    </a:p>
                  </a:txBody>
                  <a:tcPr marL="68580" marR="68580" marT="0" marB="0" anchor="ctr">
                    <a:solidFill>
                      <a:schemeClr val="accent3">
                        <a:lumMod val="20000"/>
                        <a:lumOff val="80000"/>
                      </a:schemeClr>
                    </a:solidFill>
                  </a:tcPr>
                </a:tc>
                <a:tc>
                  <a:txBody>
                    <a:bodyPr/>
                    <a:lstStyle/>
                    <a:p>
                      <a:pPr algn="ctr" rtl="0">
                        <a:lnSpc>
                          <a:spcPct val="115000"/>
                        </a:lnSpc>
                        <a:spcAft>
                          <a:spcPts val="0"/>
                        </a:spcAft>
                      </a:pPr>
                      <a:r>
                        <a:rPr lang="en-US" sz="2400" dirty="0">
                          <a:effectLst/>
                        </a:rPr>
                        <a:t>36.17±3.36</a:t>
                      </a:r>
                      <a:endParaRPr lang="en-US" sz="2400" dirty="0">
                        <a:effectLst/>
                        <a:latin typeface="Calibri"/>
                        <a:ea typeface="Calibri"/>
                        <a:cs typeface="Arial"/>
                      </a:endParaRPr>
                    </a:p>
                  </a:txBody>
                  <a:tcPr marL="68580" marR="68580" marT="0" marB="0" anchor="ctr">
                    <a:solidFill>
                      <a:schemeClr val="bg2">
                        <a:lumMod val="90000"/>
                      </a:schemeClr>
                    </a:solidFill>
                  </a:tcPr>
                </a:tc>
                <a:tc>
                  <a:txBody>
                    <a:bodyPr/>
                    <a:lstStyle/>
                    <a:p>
                      <a:pPr algn="ctr" rtl="0">
                        <a:lnSpc>
                          <a:spcPct val="115000"/>
                        </a:lnSpc>
                        <a:spcAft>
                          <a:spcPts val="0"/>
                        </a:spcAft>
                      </a:pPr>
                      <a:r>
                        <a:rPr lang="en-US" sz="2400" dirty="0">
                          <a:effectLst/>
                        </a:rPr>
                        <a:t>21.49±2</a:t>
                      </a:r>
                      <a:endParaRPr lang="en-US" sz="2400" dirty="0">
                        <a:effectLst/>
                        <a:latin typeface="Calibri"/>
                        <a:ea typeface="Calibri"/>
                        <a:cs typeface="Arial"/>
                      </a:endParaRPr>
                    </a:p>
                  </a:txBody>
                  <a:tcPr marL="68580" marR="68580" marT="0" marB="0" anchor="ctr">
                    <a:solidFill>
                      <a:srgbClr val="FF0000"/>
                    </a:solidFill>
                  </a:tcPr>
                </a:tc>
                <a:tc>
                  <a:txBody>
                    <a:bodyPr/>
                    <a:lstStyle/>
                    <a:p>
                      <a:pPr algn="ctr" rtl="0">
                        <a:lnSpc>
                          <a:spcPct val="115000"/>
                        </a:lnSpc>
                        <a:spcAft>
                          <a:spcPts val="0"/>
                        </a:spcAft>
                      </a:pPr>
                      <a:r>
                        <a:rPr lang="en-US" sz="2400" dirty="0" smtClean="0">
                          <a:effectLst/>
                        </a:rPr>
                        <a:t>17.04±2.51</a:t>
                      </a:r>
                      <a:endParaRPr lang="en-US" sz="2400" dirty="0">
                        <a:effectLst/>
                        <a:latin typeface="Calibri"/>
                        <a:ea typeface="Calibri"/>
                        <a:cs typeface="Arial"/>
                      </a:endParaRPr>
                    </a:p>
                  </a:txBody>
                  <a:tcPr marL="68580" marR="68580" marT="0" marB="0" anchor="ctr">
                    <a:solidFill>
                      <a:schemeClr val="accent5">
                        <a:lumMod val="40000"/>
                        <a:lumOff val="60000"/>
                      </a:schemeClr>
                    </a:solidFill>
                  </a:tcPr>
                </a:tc>
              </a:tr>
              <a:tr h="461186">
                <a:tc>
                  <a:txBody>
                    <a:bodyPr/>
                    <a:lstStyle/>
                    <a:p>
                      <a:pPr algn="l" rtl="0">
                        <a:lnSpc>
                          <a:spcPct val="115000"/>
                        </a:lnSpc>
                        <a:spcAft>
                          <a:spcPts val="0"/>
                        </a:spcAft>
                      </a:pPr>
                      <a:r>
                        <a:rPr lang="en-US" sz="2400" dirty="0">
                          <a:solidFill>
                            <a:srgbClr val="FFC000"/>
                          </a:solidFill>
                          <a:effectLst/>
                        </a:rPr>
                        <a:t>One month</a:t>
                      </a:r>
                      <a:endParaRPr lang="en-US" sz="2400" dirty="0">
                        <a:solidFill>
                          <a:srgbClr val="FFC000"/>
                        </a:solidFill>
                        <a:effectLst/>
                        <a:latin typeface="Calibri"/>
                        <a:ea typeface="Calibri"/>
                        <a:cs typeface="Arial"/>
                      </a:endParaRPr>
                    </a:p>
                  </a:txBody>
                  <a:tcPr marL="68580" marR="68580" marT="0" marB="0" anchor="b">
                    <a:solidFill>
                      <a:schemeClr val="tx2">
                        <a:lumMod val="60000"/>
                        <a:lumOff val="40000"/>
                      </a:schemeClr>
                    </a:solidFill>
                  </a:tcP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solidFill>
                      <a:schemeClr val="accent3">
                        <a:lumMod val="20000"/>
                        <a:lumOff val="80000"/>
                      </a:schemeClr>
                    </a:solidFill>
                  </a:tcP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solidFill>
                      <a:schemeClr val="bg2">
                        <a:lumMod val="90000"/>
                      </a:schemeClr>
                    </a:solidFill>
                  </a:tcP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solidFill>
                      <a:srgbClr val="FF0000"/>
                    </a:solidFill>
                  </a:tcP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solidFill>
                      <a:schemeClr val="accent5">
                        <a:lumMod val="40000"/>
                        <a:lumOff val="60000"/>
                      </a:schemeClr>
                    </a:solidFill>
                  </a:tcPr>
                </a:tc>
              </a:tr>
              <a:tr h="461186">
                <a:tc>
                  <a:txBody>
                    <a:bodyPr/>
                    <a:lstStyle/>
                    <a:p>
                      <a:pPr algn="l" rtl="0">
                        <a:lnSpc>
                          <a:spcPct val="115000"/>
                        </a:lnSpc>
                        <a:spcAft>
                          <a:spcPts val="0"/>
                        </a:spcAft>
                      </a:pPr>
                      <a:r>
                        <a:rPr lang="en-US" sz="2400" dirty="0">
                          <a:effectLst/>
                        </a:rPr>
                        <a:t>CD34+ve</a:t>
                      </a:r>
                      <a:endParaRPr lang="en-US" sz="2400" dirty="0">
                        <a:effectLst/>
                        <a:latin typeface="Calibri"/>
                        <a:ea typeface="Calibri"/>
                        <a:cs typeface="Arial"/>
                      </a:endParaRPr>
                    </a:p>
                  </a:txBody>
                  <a:tcPr marL="68580" marR="68580" marT="0" marB="0" anchor="b">
                    <a:solidFill>
                      <a:schemeClr val="tx2">
                        <a:lumMod val="60000"/>
                        <a:lumOff val="40000"/>
                      </a:schemeClr>
                    </a:solidFill>
                  </a:tcPr>
                </a:tc>
                <a:tc>
                  <a:txBody>
                    <a:bodyPr/>
                    <a:lstStyle/>
                    <a:p>
                      <a:pPr algn="ctr" rtl="0">
                        <a:lnSpc>
                          <a:spcPct val="115000"/>
                        </a:lnSpc>
                        <a:spcAft>
                          <a:spcPts val="0"/>
                        </a:spcAft>
                      </a:pPr>
                      <a:r>
                        <a:rPr lang="en-US" sz="2400" dirty="0">
                          <a:effectLst/>
                        </a:rPr>
                        <a:t>31.81±2.96</a:t>
                      </a:r>
                      <a:endParaRPr lang="en-US" sz="2400" dirty="0">
                        <a:effectLst/>
                        <a:latin typeface="Calibri"/>
                        <a:ea typeface="Calibri"/>
                        <a:cs typeface="Arial"/>
                      </a:endParaRPr>
                    </a:p>
                  </a:txBody>
                  <a:tcPr marL="68580" marR="68580" marT="0" marB="0" anchor="ctr">
                    <a:solidFill>
                      <a:schemeClr val="accent3">
                        <a:lumMod val="20000"/>
                        <a:lumOff val="80000"/>
                      </a:schemeClr>
                    </a:solidFill>
                  </a:tcPr>
                </a:tc>
                <a:tc>
                  <a:txBody>
                    <a:bodyPr/>
                    <a:lstStyle/>
                    <a:p>
                      <a:pPr algn="ctr" rtl="0">
                        <a:lnSpc>
                          <a:spcPct val="115000"/>
                        </a:lnSpc>
                        <a:spcAft>
                          <a:spcPts val="0"/>
                        </a:spcAft>
                      </a:pPr>
                      <a:r>
                        <a:rPr lang="en-US" sz="2400" dirty="0">
                          <a:effectLst/>
                        </a:rPr>
                        <a:t>37.21±3.46</a:t>
                      </a:r>
                      <a:endParaRPr lang="en-US" sz="2400" dirty="0">
                        <a:effectLst/>
                        <a:latin typeface="Calibri"/>
                        <a:ea typeface="Calibri"/>
                        <a:cs typeface="Arial"/>
                      </a:endParaRPr>
                    </a:p>
                  </a:txBody>
                  <a:tcPr marL="68580" marR="68580" marT="0" marB="0" anchor="ctr">
                    <a:solidFill>
                      <a:schemeClr val="bg2">
                        <a:lumMod val="90000"/>
                      </a:schemeClr>
                    </a:solidFill>
                  </a:tcPr>
                </a:tc>
                <a:tc>
                  <a:txBody>
                    <a:bodyPr/>
                    <a:lstStyle/>
                    <a:p>
                      <a:pPr algn="ctr" rtl="0">
                        <a:lnSpc>
                          <a:spcPct val="115000"/>
                        </a:lnSpc>
                        <a:spcAft>
                          <a:spcPts val="0"/>
                        </a:spcAft>
                      </a:pPr>
                      <a:r>
                        <a:rPr lang="en-US" sz="2400" dirty="0">
                          <a:effectLst/>
                        </a:rPr>
                        <a:t>21.57±2.01</a:t>
                      </a:r>
                      <a:endParaRPr lang="en-US" sz="2400" dirty="0">
                        <a:effectLst/>
                        <a:latin typeface="Calibri"/>
                        <a:ea typeface="Calibri"/>
                        <a:cs typeface="Arial"/>
                      </a:endParaRPr>
                    </a:p>
                  </a:txBody>
                  <a:tcPr marL="68580" marR="68580" marT="0" marB="0" anchor="ctr">
                    <a:solidFill>
                      <a:srgbClr val="FF0000"/>
                    </a:solidFill>
                  </a:tcPr>
                </a:tc>
                <a:tc>
                  <a:txBody>
                    <a:bodyPr/>
                    <a:lstStyle/>
                    <a:p>
                      <a:pPr algn="ctr" rtl="0">
                        <a:lnSpc>
                          <a:spcPct val="115000"/>
                        </a:lnSpc>
                        <a:spcAft>
                          <a:spcPts val="0"/>
                        </a:spcAft>
                      </a:pPr>
                      <a:r>
                        <a:rPr lang="en-US" sz="2400" dirty="0" smtClean="0">
                          <a:effectLst/>
                        </a:rPr>
                        <a:t>13±3.07</a:t>
                      </a:r>
                      <a:endParaRPr lang="en-US" sz="2400" dirty="0">
                        <a:effectLst/>
                        <a:latin typeface="Calibri"/>
                        <a:ea typeface="Calibri"/>
                        <a:cs typeface="Arial"/>
                      </a:endParaRPr>
                    </a:p>
                  </a:txBody>
                  <a:tcPr marL="68580" marR="68580" marT="0" marB="0" anchor="ctr">
                    <a:solidFill>
                      <a:schemeClr val="accent5">
                        <a:lumMod val="40000"/>
                        <a:lumOff val="60000"/>
                      </a:schemeClr>
                    </a:solidFill>
                  </a:tcPr>
                </a:tc>
              </a:tr>
              <a:tr h="461186">
                <a:tc>
                  <a:txBody>
                    <a:bodyPr/>
                    <a:lstStyle/>
                    <a:p>
                      <a:pPr algn="l" rtl="0">
                        <a:lnSpc>
                          <a:spcPct val="115000"/>
                        </a:lnSpc>
                        <a:spcAft>
                          <a:spcPts val="0"/>
                        </a:spcAft>
                      </a:pPr>
                      <a:r>
                        <a:rPr lang="en-US" sz="2400" dirty="0">
                          <a:effectLst/>
                        </a:rPr>
                        <a:t>Control</a:t>
                      </a:r>
                      <a:endParaRPr lang="en-US" sz="2400" dirty="0">
                        <a:effectLst/>
                        <a:latin typeface="Calibri"/>
                        <a:ea typeface="Calibri"/>
                        <a:cs typeface="Arial"/>
                      </a:endParaRPr>
                    </a:p>
                  </a:txBody>
                  <a:tcPr marL="68580" marR="68580" marT="0" marB="0" anchor="b">
                    <a:solidFill>
                      <a:schemeClr val="tx2">
                        <a:lumMod val="60000"/>
                        <a:lumOff val="40000"/>
                      </a:schemeClr>
                    </a:solidFill>
                  </a:tcPr>
                </a:tc>
                <a:tc>
                  <a:txBody>
                    <a:bodyPr/>
                    <a:lstStyle/>
                    <a:p>
                      <a:pPr algn="ctr" rtl="0">
                        <a:lnSpc>
                          <a:spcPct val="115000"/>
                        </a:lnSpc>
                        <a:spcAft>
                          <a:spcPts val="0"/>
                        </a:spcAft>
                      </a:pPr>
                      <a:r>
                        <a:rPr lang="en-US" sz="2400" dirty="0">
                          <a:effectLst/>
                        </a:rPr>
                        <a:t>7.02±0.65</a:t>
                      </a:r>
                      <a:endParaRPr lang="en-US" sz="2400" dirty="0">
                        <a:effectLst/>
                        <a:latin typeface="Calibri"/>
                        <a:ea typeface="Calibri"/>
                        <a:cs typeface="Arial"/>
                      </a:endParaRPr>
                    </a:p>
                  </a:txBody>
                  <a:tcPr marL="68580" marR="68580" marT="0" marB="0" anchor="ctr">
                    <a:solidFill>
                      <a:schemeClr val="accent3">
                        <a:lumMod val="20000"/>
                        <a:lumOff val="80000"/>
                      </a:schemeClr>
                    </a:solidFill>
                  </a:tcPr>
                </a:tc>
                <a:tc>
                  <a:txBody>
                    <a:bodyPr/>
                    <a:lstStyle/>
                    <a:p>
                      <a:pPr algn="ctr" rtl="0">
                        <a:lnSpc>
                          <a:spcPct val="115000"/>
                        </a:lnSpc>
                        <a:spcAft>
                          <a:spcPts val="0"/>
                        </a:spcAft>
                      </a:pPr>
                      <a:r>
                        <a:rPr lang="en-US" sz="2400" dirty="0">
                          <a:effectLst/>
                        </a:rPr>
                        <a:t>26.92±2.5</a:t>
                      </a:r>
                      <a:endParaRPr lang="en-US" sz="2400" dirty="0">
                        <a:effectLst/>
                        <a:latin typeface="Calibri"/>
                        <a:ea typeface="Calibri"/>
                        <a:cs typeface="Arial"/>
                      </a:endParaRPr>
                    </a:p>
                  </a:txBody>
                  <a:tcPr marL="68580" marR="68580" marT="0" marB="0" anchor="ctr">
                    <a:solidFill>
                      <a:schemeClr val="bg2">
                        <a:lumMod val="90000"/>
                      </a:schemeClr>
                    </a:solidFill>
                  </a:tcPr>
                </a:tc>
                <a:tc>
                  <a:txBody>
                    <a:bodyPr/>
                    <a:lstStyle/>
                    <a:p>
                      <a:pPr algn="ctr" rtl="0">
                        <a:lnSpc>
                          <a:spcPct val="115000"/>
                        </a:lnSpc>
                        <a:spcAft>
                          <a:spcPts val="0"/>
                        </a:spcAft>
                      </a:pPr>
                      <a:r>
                        <a:rPr lang="en-US" sz="2400" dirty="0">
                          <a:effectLst/>
                        </a:rPr>
                        <a:t>19.69±1.83</a:t>
                      </a:r>
                      <a:endParaRPr lang="en-US" sz="2400" dirty="0">
                        <a:effectLst/>
                        <a:latin typeface="Calibri"/>
                        <a:ea typeface="Calibri"/>
                        <a:cs typeface="Arial"/>
                      </a:endParaRPr>
                    </a:p>
                  </a:txBody>
                  <a:tcPr marL="68580" marR="68580" marT="0" marB="0" anchor="ctr">
                    <a:solidFill>
                      <a:srgbClr val="FF0000"/>
                    </a:solidFill>
                  </a:tcPr>
                </a:tc>
                <a:tc>
                  <a:txBody>
                    <a:bodyPr/>
                    <a:lstStyle/>
                    <a:p>
                      <a:pPr algn="ctr" rtl="0">
                        <a:lnSpc>
                          <a:spcPct val="115000"/>
                        </a:lnSpc>
                        <a:spcAft>
                          <a:spcPts val="0"/>
                        </a:spcAft>
                      </a:pPr>
                      <a:r>
                        <a:rPr lang="en-US" sz="2400" dirty="0" smtClean="0">
                          <a:effectLst/>
                        </a:rPr>
                        <a:t>33.87±1.29</a:t>
                      </a:r>
                      <a:endParaRPr lang="en-US" sz="2400" dirty="0">
                        <a:effectLst/>
                        <a:latin typeface="Calibri"/>
                        <a:ea typeface="Calibri"/>
                        <a:cs typeface="Arial"/>
                      </a:endParaRPr>
                    </a:p>
                  </a:txBody>
                  <a:tcPr marL="68580" marR="68580" marT="0" marB="0" anchor="ctr">
                    <a:solidFill>
                      <a:schemeClr val="accent5">
                        <a:lumMod val="40000"/>
                        <a:lumOff val="60000"/>
                      </a:schemeClr>
                    </a:solidFill>
                  </a:tcPr>
                </a:tc>
              </a:tr>
            </a:tbl>
          </a:graphicData>
        </a:graphic>
      </p:graphicFrame>
    </p:spTree>
    <p:extLst>
      <p:ext uri="{BB962C8B-B14F-4D97-AF65-F5344CB8AC3E}">
        <p14:creationId xmlns:p14="http://schemas.microsoft.com/office/powerpoint/2010/main" val="231412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04217725"/>
              </p:ext>
            </p:extLst>
          </p:nvPr>
        </p:nvGraphicFramePr>
        <p:xfrm>
          <a:off x="0" y="-5"/>
          <a:ext cx="9144000" cy="6888269"/>
        </p:xfrm>
        <a:graphic>
          <a:graphicData uri="http://schemas.openxmlformats.org/drawingml/2006/table">
            <a:tbl>
              <a:tblPr firstRow="1" firstCol="1" bandRow="1">
                <a:tableStyleId>{5C22544A-7EE6-4342-B048-85BDC9FD1C3A}</a:tableStyleId>
              </a:tblPr>
              <a:tblGrid>
                <a:gridCol w="2236623"/>
                <a:gridCol w="1801368"/>
                <a:gridCol w="1799539"/>
                <a:gridCol w="1653235"/>
                <a:gridCol w="1653235"/>
              </a:tblGrid>
              <a:tr h="901054">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ANG2</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GAPDH</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P. value</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Fold change</a:t>
                      </a:r>
                      <a:endParaRPr lang="en-US" sz="2400">
                        <a:effectLst/>
                        <a:latin typeface="Calibri"/>
                        <a:ea typeface="Calibri"/>
                        <a:cs typeface="Arial"/>
                      </a:endParaRPr>
                    </a:p>
                  </a:txBody>
                  <a:tcPr marL="68580" marR="68580" marT="0" marB="0" anchor="ctr"/>
                </a:tc>
              </a:tr>
              <a:tr h="460555">
                <a:tc>
                  <a:txBody>
                    <a:bodyPr/>
                    <a:lstStyle/>
                    <a:p>
                      <a:pPr algn="l" rtl="0">
                        <a:lnSpc>
                          <a:spcPct val="115000"/>
                        </a:lnSpc>
                        <a:spcAft>
                          <a:spcPts val="0"/>
                        </a:spcAft>
                      </a:pPr>
                      <a:r>
                        <a:rPr lang="en-US" sz="2400" dirty="0">
                          <a:solidFill>
                            <a:srgbClr val="92D050"/>
                          </a:solidFill>
                          <a:effectLst/>
                        </a:rPr>
                        <a:t>One week</a:t>
                      </a:r>
                      <a:endParaRPr lang="en-US" sz="2400" dirty="0">
                        <a:solidFill>
                          <a:srgbClr val="92D05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b"/>
                </a:tc>
                <a:tc>
                  <a:txBody>
                    <a:bodyPr/>
                    <a:lstStyle/>
                    <a:p>
                      <a:pPr algn="l"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b"/>
                </a:tc>
              </a:tr>
              <a:tr h="460555">
                <a:tc>
                  <a:txBody>
                    <a:bodyPr/>
                    <a:lstStyle/>
                    <a:p>
                      <a:pPr algn="l" rtl="0">
                        <a:lnSpc>
                          <a:spcPct val="115000"/>
                        </a:lnSpc>
                        <a:spcAft>
                          <a:spcPts val="0"/>
                        </a:spcAft>
                      </a:pPr>
                      <a:r>
                        <a:rPr lang="en-US" sz="2400" dirty="0">
                          <a:effectLst/>
                        </a:rPr>
                        <a:t>CD34+ve</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31.62±2.94</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25.42±2.36</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&lt;0.001**</a:t>
                      </a:r>
                      <a:endParaRPr lang="en-US" sz="2400" dirty="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0.00024</a:t>
                      </a:r>
                      <a:endParaRPr lang="en-US" sz="2400">
                        <a:effectLst/>
                        <a:latin typeface="Calibri"/>
                        <a:ea typeface="Calibri"/>
                        <a:cs typeface="Arial"/>
                      </a:endParaRPr>
                    </a:p>
                  </a:txBody>
                  <a:tcPr marL="68580" marR="68580" marT="0" marB="0" anchor="ctr"/>
                </a:tc>
              </a:tr>
              <a:tr h="460555">
                <a:tc>
                  <a:txBody>
                    <a:bodyPr/>
                    <a:lstStyle/>
                    <a:p>
                      <a:pPr algn="l" rtl="0">
                        <a:lnSpc>
                          <a:spcPct val="115000"/>
                        </a:lnSpc>
                        <a:spcAft>
                          <a:spcPts val="0"/>
                        </a:spcAft>
                      </a:pPr>
                      <a:r>
                        <a:rPr lang="en-US" sz="2400" dirty="0">
                          <a:effectLst/>
                        </a:rPr>
                        <a:t>CD34-ve</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solidFill>
                            <a:srgbClr val="FFC000"/>
                          </a:solidFill>
                          <a:effectLst/>
                        </a:rPr>
                        <a:t>9.83±0.91</a:t>
                      </a:r>
                      <a:endParaRPr lang="en-US" sz="2400" dirty="0">
                        <a:solidFill>
                          <a:srgbClr val="FFC00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solidFill>
                            <a:srgbClr val="00B0F0"/>
                          </a:solidFill>
                          <a:effectLst/>
                        </a:rPr>
                        <a:t>31.54±2.93</a:t>
                      </a:r>
                      <a:endParaRPr lang="en-US" sz="2400" dirty="0">
                        <a:solidFill>
                          <a:srgbClr val="00B0F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&lt;0.001**</a:t>
                      </a:r>
                      <a:endParaRPr lang="en-US" sz="2400" dirty="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59491.5</a:t>
                      </a:r>
                      <a:endParaRPr lang="en-US" sz="2400">
                        <a:effectLst/>
                        <a:latin typeface="Calibri"/>
                        <a:ea typeface="Calibri"/>
                        <a:cs typeface="Arial"/>
                      </a:endParaRPr>
                    </a:p>
                  </a:txBody>
                  <a:tcPr marL="68580" marR="68580" marT="0" marB="0" anchor="ctr"/>
                </a:tc>
              </a:tr>
              <a:tr h="460555">
                <a:tc>
                  <a:txBody>
                    <a:bodyPr/>
                    <a:lstStyle/>
                    <a:p>
                      <a:pPr algn="l" rtl="0">
                        <a:lnSpc>
                          <a:spcPct val="115000"/>
                        </a:lnSpc>
                        <a:spcAft>
                          <a:spcPts val="0"/>
                        </a:spcAft>
                      </a:pPr>
                      <a:r>
                        <a:rPr lang="en-US" sz="2400" dirty="0">
                          <a:effectLst/>
                        </a:rPr>
                        <a:t>ISC</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solidFill>
                            <a:srgbClr val="FFC000"/>
                          </a:solidFill>
                          <a:effectLst/>
                        </a:rPr>
                        <a:t>7.79±0.72</a:t>
                      </a:r>
                      <a:endParaRPr lang="en-US" sz="2400" dirty="0">
                        <a:solidFill>
                          <a:srgbClr val="FFC00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solidFill>
                            <a:srgbClr val="00B0F0"/>
                          </a:solidFill>
                          <a:effectLst/>
                        </a:rPr>
                        <a:t>27.71±2.58</a:t>
                      </a:r>
                      <a:endParaRPr lang="en-US" sz="2400" dirty="0">
                        <a:solidFill>
                          <a:srgbClr val="00B0F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&lt;0.001**</a:t>
                      </a:r>
                      <a:endParaRPr lang="en-US" sz="2400" dirty="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17312.4</a:t>
                      </a:r>
                      <a:endParaRPr lang="en-US" sz="2400">
                        <a:effectLst/>
                        <a:latin typeface="Calibri"/>
                        <a:ea typeface="Calibri"/>
                        <a:cs typeface="Arial"/>
                      </a:endParaRPr>
                    </a:p>
                  </a:txBody>
                  <a:tcPr marL="68580" marR="68580" marT="0" marB="0" anchor="ctr"/>
                </a:tc>
              </a:tr>
              <a:tr h="460555">
                <a:tc>
                  <a:txBody>
                    <a:bodyPr/>
                    <a:lstStyle/>
                    <a:p>
                      <a:pPr algn="l" rtl="0">
                        <a:lnSpc>
                          <a:spcPct val="115000"/>
                        </a:lnSpc>
                        <a:spcAft>
                          <a:spcPts val="0"/>
                        </a:spcAft>
                      </a:pPr>
                      <a:r>
                        <a:rPr lang="en-US" sz="2400" dirty="0">
                          <a:effectLst/>
                        </a:rPr>
                        <a:t>Mono</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32.55±3.03</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20.98±1.95</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&lt;0.001**</a:t>
                      </a:r>
                      <a:endParaRPr lang="en-US" sz="2400" dirty="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dirty="0">
                          <a:effectLst/>
                        </a:rPr>
                        <a:t>0.00001</a:t>
                      </a:r>
                      <a:endParaRPr lang="en-US" sz="2400" dirty="0">
                        <a:effectLst/>
                        <a:latin typeface="Calibri"/>
                        <a:ea typeface="Calibri"/>
                        <a:cs typeface="Arial"/>
                      </a:endParaRPr>
                    </a:p>
                  </a:txBody>
                  <a:tcPr marL="68580" marR="68580" marT="0" marB="0" anchor="ctr"/>
                </a:tc>
              </a:tr>
              <a:tr h="460555">
                <a:tc>
                  <a:txBody>
                    <a:bodyPr/>
                    <a:lstStyle/>
                    <a:p>
                      <a:pPr algn="l" rtl="0">
                        <a:lnSpc>
                          <a:spcPct val="115000"/>
                        </a:lnSpc>
                        <a:spcAft>
                          <a:spcPts val="0"/>
                        </a:spcAft>
                      </a:pPr>
                      <a:r>
                        <a:rPr lang="en-US" sz="2400" dirty="0">
                          <a:solidFill>
                            <a:srgbClr val="92D050"/>
                          </a:solidFill>
                          <a:effectLst/>
                        </a:rPr>
                        <a:t>Two weeks</a:t>
                      </a:r>
                      <a:endParaRPr lang="en-US" sz="2400" dirty="0">
                        <a:solidFill>
                          <a:srgbClr val="92D05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tc>
              </a:tr>
              <a:tr h="460555">
                <a:tc>
                  <a:txBody>
                    <a:bodyPr/>
                    <a:lstStyle/>
                    <a:p>
                      <a:pPr algn="l" rtl="0">
                        <a:lnSpc>
                          <a:spcPct val="115000"/>
                        </a:lnSpc>
                        <a:spcAft>
                          <a:spcPts val="0"/>
                        </a:spcAft>
                      </a:pPr>
                      <a:r>
                        <a:rPr lang="en-US" sz="2400" dirty="0">
                          <a:effectLst/>
                        </a:rPr>
                        <a:t>CD34+ve</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solidFill>
                            <a:srgbClr val="FF0000"/>
                          </a:solidFill>
                          <a:effectLst/>
                        </a:rPr>
                        <a:t>31.46±2.93</a:t>
                      </a:r>
                      <a:endParaRPr lang="en-US" sz="2400" dirty="0">
                        <a:solidFill>
                          <a:srgbClr val="FF000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smtClean="0">
                          <a:solidFill>
                            <a:srgbClr val="FFC000"/>
                          </a:solidFill>
                          <a:effectLst/>
                        </a:rPr>
                        <a:t>13.15±2.71</a:t>
                      </a:r>
                      <a:endParaRPr lang="en-US" sz="2400" dirty="0">
                        <a:solidFill>
                          <a:srgbClr val="FFC00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0.311</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dirty="0">
                          <a:effectLst/>
                        </a:rPr>
                        <a:t>0.00351</a:t>
                      </a:r>
                      <a:endParaRPr lang="en-US" sz="2400" dirty="0">
                        <a:effectLst/>
                        <a:latin typeface="Calibri"/>
                        <a:ea typeface="Calibri"/>
                        <a:cs typeface="Arial"/>
                      </a:endParaRPr>
                    </a:p>
                  </a:txBody>
                  <a:tcPr marL="68580" marR="68580" marT="0" marB="0" anchor="ctr"/>
                </a:tc>
              </a:tr>
              <a:tr h="460555">
                <a:tc>
                  <a:txBody>
                    <a:bodyPr/>
                    <a:lstStyle/>
                    <a:p>
                      <a:pPr algn="l" rtl="0">
                        <a:lnSpc>
                          <a:spcPct val="115000"/>
                        </a:lnSpc>
                        <a:spcAft>
                          <a:spcPts val="0"/>
                        </a:spcAft>
                      </a:pPr>
                      <a:r>
                        <a:rPr lang="en-US" sz="2400" dirty="0">
                          <a:effectLst/>
                        </a:rPr>
                        <a:t>CD34-ve</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6.32±0.59</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30.3±2.82</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&lt;0.001**</a:t>
                      </a:r>
                      <a:endParaRPr lang="en-US" sz="2400" dirty="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dirty="0">
                          <a:effectLst/>
                        </a:rPr>
                        <a:t>288574.6</a:t>
                      </a:r>
                      <a:endParaRPr lang="en-US" sz="2400" dirty="0">
                        <a:effectLst/>
                        <a:latin typeface="Calibri"/>
                        <a:ea typeface="Calibri"/>
                        <a:cs typeface="Arial"/>
                      </a:endParaRPr>
                    </a:p>
                  </a:txBody>
                  <a:tcPr marL="68580" marR="68580" marT="0" marB="0" anchor="ctr"/>
                </a:tc>
              </a:tr>
              <a:tr h="460555">
                <a:tc>
                  <a:txBody>
                    <a:bodyPr/>
                    <a:lstStyle/>
                    <a:p>
                      <a:pPr algn="l" rtl="0">
                        <a:lnSpc>
                          <a:spcPct val="115000"/>
                        </a:lnSpc>
                        <a:spcAft>
                          <a:spcPts val="0"/>
                        </a:spcAft>
                      </a:pPr>
                      <a:r>
                        <a:rPr lang="en-US" sz="2400" dirty="0">
                          <a:effectLst/>
                        </a:rPr>
                        <a:t>ISC</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19.4±1.8</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smtClean="0">
                          <a:effectLst/>
                        </a:rPr>
                        <a:t>33.43±1.25</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&lt;0.001**</a:t>
                      </a:r>
                      <a:endParaRPr lang="en-US" sz="2400" dirty="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dirty="0">
                          <a:effectLst/>
                        </a:rPr>
                        <a:t>0.00028</a:t>
                      </a:r>
                      <a:endParaRPr lang="en-US" sz="2400" dirty="0">
                        <a:effectLst/>
                        <a:latin typeface="Calibri"/>
                        <a:ea typeface="Calibri"/>
                        <a:cs typeface="Arial"/>
                      </a:endParaRPr>
                    </a:p>
                  </a:txBody>
                  <a:tcPr marL="68580" marR="68580" marT="0" marB="0" anchor="ctr"/>
                </a:tc>
              </a:tr>
              <a:tr h="460555">
                <a:tc>
                  <a:txBody>
                    <a:bodyPr/>
                    <a:lstStyle/>
                    <a:p>
                      <a:pPr algn="l" rtl="0">
                        <a:lnSpc>
                          <a:spcPct val="115000"/>
                        </a:lnSpc>
                        <a:spcAft>
                          <a:spcPts val="0"/>
                        </a:spcAft>
                      </a:pPr>
                      <a:r>
                        <a:rPr lang="en-US" sz="2400">
                          <a:effectLst/>
                        </a:rPr>
                        <a:t>Mono</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solidFill>
                            <a:srgbClr val="FF0000"/>
                          </a:solidFill>
                          <a:effectLst/>
                        </a:rPr>
                        <a:t>33.5±3.12</a:t>
                      </a:r>
                      <a:endParaRPr lang="en-US" sz="2400" dirty="0">
                        <a:solidFill>
                          <a:srgbClr val="FF000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smtClean="0">
                          <a:solidFill>
                            <a:srgbClr val="FFC000"/>
                          </a:solidFill>
                          <a:effectLst/>
                        </a:rPr>
                        <a:t>17.04±2.51</a:t>
                      </a:r>
                      <a:endParaRPr lang="en-US" sz="2400" dirty="0">
                        <a:solidFill>
                          <a:srgbClr val="FFC00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&lt;0.001**</a:t>
                      </a:r>
                      <a:endParaRPr lang="en-US" sz="2400" dirty="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dirty="0">
                          <a:effectLst/>
                        </a:rPr>
                        <a:t>0.00020</a:t>
                      </a:r>
                      <a:endParaRPr lang="en-US" sz="2400" dirty="0">
                        <a:effectLst/>
                        <a:latin typeface="Calibri"/>
                        <a:ea typeface="Calibri"/>
                        <a:cs typeface="Arial"/>
                      </a:endParaRPr>
                    </a:p>
                  </a:txBody>
                  <a:tcPr marL="68580" marR="68580" marT="0" marB="0" anchor="ctr"/>
                </a:tc>
              </a:tr>
              <a:tr h="460555">
                <a:tc>
                  <a:txBody>
                    <a:bodyPr/>
                    <a:lstStyle/>
                    <a:p>
                      <a:pPr algn="l" rtl="0">
                        <a:lnSpc>
                          <a:spcPct val="115000"/>
                        </a:lnSpc>
                        <a:spcAft>
                          <a:spcPts val="0"/>
                        </a:spcAft>
                      </a:pPr>
                      <a:r>
                        <a:rPr lang="en-US" sz="2400" dirty="0">
                          <a:solidFill>
                            <a:srgbClr val="92D050"/>
                          </a:solidFill>
                          <a:effectLst/>
                        </a:rPr>
                        <a:t>One month</a:t>
                      </a:r>
                      <a:endParaRPr lang="en-US" sz="2400" dirty="0">
                        <a:solidFill>
                          <a:srgbClr val="92D05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tc>
              </a:tr>
              <a:tr h="460555">
                <a:tc>
                  <a:txBody>
                    <a:bodyPr/>
                    <a:lstStyle/>
                    <a:p>
                      <a:pPr algn="l" rtl="0">
                        <a:lnSpc>
                          <a:spcPct val="115000"/>
                        </a:lnSpc>
                        <a:spcAft>
                          <a:spcPts val="0"/>
                        </a:spcAft>
                      </a:pPr>
                      <a:r>
                        <a:rPr lang="en-US" sz="2400" dirty="0">
                          <a:effectLst/>
                        </a:rPr>
                        <a:t>CD34+ve</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31.81±2.96</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smtClean="0">
                          <a:effectLst/>
                        </a:rPr>
                        <a:t>13±3.07</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0.214</a:t>
                      </a:r>
                      <a:endParaRPr lang="en-US" sz="2400" dirty="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dirty="0">
                          <a:effectLst/>
                        </a:rPr>
                        <a:t>0.03953</a:t>
                      </a:r>
                      <a:endParaRPr lang="en-US" sz="2400" dirty="0">
                        <a:effectLst/>
                        <a:latin typeface="Calibri"/>
                        <a:ea typeface="Calibri"/>
                        <a:cs typeface="Arial"/>
                      </a:endParaRPr>
                    </a:p>
                  </a:txBody>
                  <a:tcPr marL="68580" marR="68580" marT="0" marB="0" anchor="ctr"/>
                </a:tc>
              </a:tr>
              <a:tr h="460555">
                <a:tc>
                  <a:txBody>
                    <a:bodyPr/>
                    <a:lstStyle/>
                    <a:p>
                      <a:pPr algn="l" rtl="0">
                        <a:lnSpc>
                          <a:spcPct val="115000"/>
                        </a:lnSpc>
                        <a:spcAft>
                          <a:spcPts val="0"/>
                        </a:spcAft>
                      </a:pPr>
                      <a:r>
                        <a:rPr lang="en-US" sz="2400">
                          <a:effectLst/>
                        </a:rPr>
                        <a:t>Control</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7.02±0.65</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smtClean="0">
                          <a:effectLst/>
                        </a:rPr>
                        <a:t>33.87±1.29</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&lt;0.001**</a:t>
                      </a:r>
                      <a:endParaRPr lang="en-US" sz="2400" dirty="0">
                        <a:effectLst/>
                        <a:latin typeface="Calibri"/>
                        <a:ea typeface="Calibri"/>
                        <a:cs typeface="Arial"/>
                      </a:endParaRPr>
                    </a:p>
                  </a:txBody>
                  <a:tcPr marL="68580" marR="68580" marT="0" marB="0" anchor="b"/>
                </a:tc>
                <a:tc>
                  <a:txBody>
                    <a:bodyPr/>
                    <a:lstStyle/>
                    <a:p>
                      <a:pPr algn="l"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b"/>
                </a:tc>
              </a:tr>
            </a:tbl>
          </a:graphicData>
        </a:graphic>
      </p:graphicFrame>
    </p:spTree>
    <p:extLst>
      <p:ext uri="{BB962C8B-B14F-4D97-AF65-F5344CB8AC3E}">
        <p14:creationId xmlns:p14="http://schemas.microsoft.com/office/powerpoint/2010/main" val="225076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25359498"/>
              </p:ext>
            </p:extLst>
          </p:nvPr>
        </p:nvGraphicFramePr>
        <p:xfrm>
          <a:off x="-2" y="0"/>
          <a:ext cx="9144004" cy="6858000"/>
        </p:xfrm>
        <a:graphic>
          <a:graphicData uri="http://schemas.openxmlformats.org/drawingml/2006/table">
            <a:tbl>
              <a:tblPr firstRow="1" firstCol="1" bandRow="1">
                <a:tableStyleId>{5C22544A-7EE6-4342-B048-85BDC9FD1C3A}</a:tableStyleId>
              </a:tblPr>
              <a:tblGrid>
                <a:gridCol w="2051914"/>
                <a:gridCol w="1918412"/>
                <a:gridCol w="1918412"/>
                <a:gridCol w="1627633"/>
                <a:gridCol w="1627633"/>
              </a:tblGrid>
              <a:tr h="914400">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Caspase</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GAPDH</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P. value</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Fold change</a:t>
                      </a:r>
                      <a:endParaRPr lang="en-US" sz="2400">
                        <a:effectLst/>
                        <a:latin typeface="Calibri"/>
                        <a:ea typeface="Calibri"/>
                        <a:cs typeface="Arial"/>
                      </a:endParaRPr>
                    </a:p>
                  </a:txBody>
                  <a:tcPr marL="68580" marR="68580" marT="0" marB="0" anchor="ctr"/>
                </a:tc>
              </a:tr>
              <a:tr h="457200">
                <a:tc>
                  <a:txBody>
                    <a:bodyPr/>
                    <a:lstStyle/>
                    <a:p>
                      <a:pPr algn="l" rtl="0">
                        <a:lnSpc>
                          <a:spcPct val="115000"/>
                        </a:lnSpc>
                        <a:spcAft>
                          <a:spcPts val="0"/>
                        </a:spcAft>
                      </a:pPr>
                      <a:r>
                        <a:rPr lang="en-US" sz="2400" dirty="0">
                          <a:solidFill>
                            <a:srgbClr val="92D050"/>
                          </a:solidFill>
                          <a:effectLst/>
                        </a:rPr>
                        <a:t>One week</a:t>
                      </a:r>
                      <a:endParaRPr lang="en-US" sz="2400" dirty="0">
                        <a:solidFill>
                          <a:srgbClr val="92D05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b"/>
                </a:tc>
                <a:tc>
                  <a:txBody>
                    <a:bodyPr/>
                    <a:lstStyle/>
                    <a:p>
                      <a:pPr algn="l"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b"/>
                </a:tc>
              </a:tr>
              <a:tr h="457200">
                <a:tc>
                  <a:txBody>
                    <a:bodyPr/>
                    <a:lstStyle/>
                    <a:p>
                      <a:pPr algn="l" rtl="0">
                        <a:lnSpc>
                          <a:spcPct val="115000"/>
                        </a:lnSpc>
                        <a:spcAft>
                          <a:spcPts val="0"/>
                        </a:spcAft>
                      </a:pPr>
                      <a:r>
                        <a:rPr lang="en-US" sz="2400" dirty="0">
                          <a:effectLst/>
                        </a:rPr>
                        <a:t>CD34+ve</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33.78±3.14</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25.42±2.36</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&lt;0.001**</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51.8</a:t>
                      </a:r>
                      <a:endParaRPr lang="en-US" sz="2400">
                        <a:effectLst/>
                        <a:latin typeface="Calibri"/>
                        <a:ea typeface="Calibri"/>
                        <a:cs typeface="Arial"/>
                      </a:endParaRPr>
                    </a:p>
                  </a:txBody>
                  <a:tcPr marL="68580" marR="68580" marT="0" marB="0" anchor="ctr"/>
                </a:tc>
              </a:tr>
              <a:tr h="457200">
                <a:tc>
                  <a:txBody>
                    <a:bodyPr/>
                    <a:lstStyle/>
                    <a:p>
                      <a:pPr algn="l" rtl="0">
                        <a:lnSpc>
                          <a:spcPct val="115000"/>
                        </a:lnSpc>
                        <a:spcAft>
                          <a:spcPts val="0"/>
                        </a:spcAft>
                      </a:pPr>
                      <a:r>
                        <a:rPr lang="en-US" sz="2400" dirty="0">
                          <a:effectLst/>
                        </a:rPr>
                        <a:t>CD34-ve</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36.95±3.44</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31.54±2.93</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0.012*</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400.6</a:t>
                      </a:r>
                      <a:endParaRPr lang="en-US" sz="2400">
                        <a:effectLst/>
                        <a:latin typeface="Calibri"/>
                        <a:ea typeface="Calibri"/>
                        <a:cs typeface="Arial"/>
                      </a:endParaRPr>
                    </a:p>
                  </a:txBody>
                  <a:tcPr marL="68580" marR="68580" marT="0" marB="0" anchor="ctr"/>
                </a:tc>
              </a:tr>
              <a:tr h="457200">
                <a:tc>
                  <a:txBody>
                    <a:bodyPr/>
                    <a:lstStyle/>
                    <a:p>
                      <a:pPr algn="l" rtl="0">
                        <a:lnSpc>
                          <a:spcPct val="115000"/>
                        </a:lnSpc>
                        <a:spcAft>
                          <a:spcPts val="0"/>
                        </a:spcAft>
                      </a:pPr>
                      <a:r>
                        <a:rPr lang="en-US" sz="2400" dirty="0">
                          <a:effectLst/>
                        </a:rPr>
                        <a:t>ISC</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19.9±1.85</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27.71±2.58</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&lt;0.001**</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dirty="0" smtClean="0">
                          <a:effectLst/>
                        </a:rPr>
                        <a:t>383588.6</a:t>
                      </a:r>
                      <a:endParaRPr lang="en-US" sz="2400" dirty="0">
                        <a:effectLst/>
                        <a:latin typeface="Calibri"/>
                        <a:ea typeface="Calibri"/>
                        <a:cs typeface="Arial"/>
                      </a:endParaRPr>
                    </a:p>
                  </a:txBody>
                  <a:tcPr marL="68580" marR="68580" marT="0" marB="0" anchor="ctr"/>
                </a:tc>
              </a:tr>
              <a:tr h="457200">
                <a:tc>
                  <a:txBody>
                    <a:bodyPr/>
                    <a:lstStyle/>
                    <a:p>
                      <a:pPr algn="l" rtl="0">
                        <a:lnSpc>
                          <a:spcPct val="115000"/>
                        </a:lnSpc>
                        <a:spcAft>
                          <a:spcPts val="0"/>
                        </a:spcAft>
                      </a:pPr>
                      <a:r>
                        <a:rPr lang="en-US" sz="2400" dirty="0">
                          <a:effectLst/>
                        </a:rPr>
                        <a:t>Mono</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36.39±3.38</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20.98±1.95</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&lt;0.001**</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0.39269</a:t>
                      </a:r>
                      <a:endParaRPr lang="en-US" sz="2400">
                        <a:effectLst/>
                        <a:latin typeface="Calibri"/>
                        <a:ea typeface="Calibri"/>
                        <a:cs typeface="Arial"/>
                      </a:endParaRPr>
                    </a:p>
                  </a:txBody>
                  <a:tcPr marL="68580" marR="68580" marT="0" marB="0" anchor="ctr"/>
                </a:tc>
              </a:tr>
              <a:tr h="457200">
                <a:tc>
                  <a:txBody>
                    <a:bodyPr/>
                    <a:lstStyle/>
                    <a:p>
                      <a:pPr algn="l" rtl="0">
                        <a:lnSpc>
                          <a:spcPct val="115000"/>
                        </a:lnSpc>
                        <a:spcAft>
                          <a:spcPts val="0"/>
                        </a:spcAft>
                      </a:pPr>
                      <a:r>
                        <a:rPr lang="en-US" sz="2400" dirty="0">
                          <a:solidFill>
                            <a:srgbClr val="92D050"/>
                          </a:solidFill>
                          <a:effectLst/>
                        </a:rPr>
                        <a:t>Two weeks</a:t>
                      </a:r>
                      <a:endParaRPr lang="en-US" sz="2400" dirty="0">
                        <a:solidFill>
                          <a:srgbClr val="92D05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ctr"/>
                </a:tc>
              </a:tr>
              <a:tr h="457200">
                <a:tc>
                  <a:txBody>
                    <a:bodyPr/>
                    <a:lstStyle/>
                    <a:p>
                      <a:pPr algn="l" rtl="0">
                        <a:lnSpc>
                          <a:spcPct val="115000"/>
                        </a:lnSpc>
                        <a:spcAft>
                          <a:spcPts val="0"/>
                        </a:spcAft>
                      </a:pPr>
                      <a:r>
                        <a:rPr lang="en-US" sz="2400" dirty="0">
                          <a:effectLst/>
                        </a:rPr>
                        <a:t>CD34+ve</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solidFill>
                            <a:srgbClr val="FFC000"/>
                          </a:solidFill>
                          <a:effectLst/>
                        </a:rPr>
                        <a:t>35.97±3.34</a:t>
                      </a:r>
                      <a:endParaRPr lang="en-US" sz="2400" dirty="0">
                        <a:solidFill>
                          <a:srgbClr val="FFC00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smtClean="0">
                          <a:effectLst/>
                        </a:rPr>
                        <a:t>13.15±2.71</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&lt;0.001**</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151.3</a:t>
                      </a:r>
                      <a:endParaRPr lang="en-US" sz="2400">
                        <a:effectLst/>
                        <a:latin typeface="Calibri"/>
                        <a:ea typeface="Calibri"/>
                        <a:cs typeface="Arial"/>
                      </a:endParaRPr>
                    </a:p>
                  </a:txBody>
                  <a:tcPr marL="68580" marR="68580" marT="0" marB="0" anchor="ctr"/>
                </a:tc>
              </a:tr>
              <a:tr h="457200">
                <a:tc>
                  <a:txBody>
                    <a:bodyPr/>
                    <a:lstStyle/>
                    <a:p>
                      <a:pPr algn="l" rtl="0">
                        <a:lnSpc>
                          <a:spcPct val="115000"/>
                        </a:lnSpc>
                        <a:spcAft>
                          <a:spcPts val="0"/>
                        </a:spcAft>
                      </a:pPr>
                      <a:r>
                        <a:rPr lang="en-US" sz="2400">
                          <a:effectLst/>
                        </a:rPr>
                        <a:t>CD34-ve</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29.9±2.78</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solidFill>
                            <a:srgbClr val="00B0F0"/>
                          </a:solidFill>
                          <a:effectLst/>
                        </a:rPr>
                        <a:t>30.3±2.82</a:t>
                      </a:r>
                      <a:endParaRPr lang="en-US" sz="2400" dirty="0">
                        <a:solidFill>
                          <a:srgbClr val="00B0F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0.719</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22551.8</a:t>
                      </a:r>
                      <a:endParaRPr lang="en-US" sz="2400">
                        <a:effectLst/>
                        <a:latin typeface="Calibri"/>
                        <a:ea typeface="Calibri"/>
                        <a:cs typeface="Arial"/>
                      </a:endParaRPr>
                    </a:p>
                  </a:txBody>
                  <a:tcPr marL="68580" marR="68580" marT="0" marB="0" anchor="ctr"/>
                </a:tc>
              </a:tr>
              <a:tr h="457200">
                <a:tc>
                  <a:txBody>
                    <a:bodyPr/>
                    <a:lstStyle/>
                    <a:p>
                      <a:pPr algn="l" rtl="0">
                        <a:lnSpc>
                          <a:spcPct val="115000"/>
                        </a:lnSpc>
                        <a:spcAft>
                          <a:spcPts val="0"/>
                        </a:spcAft>
                      </a:pPr>
                      <a:r>
                        <a:rPr lang="en-US" sz="2400" dirty="0">
                          <a:effectLst/>
                        </a:rPr>
                        <a:t>ISC</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24.84±2.31</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smtClean="0">
                          <a:solidFill>
                            <a:srgbClr val="00B0F0"/>
                          </a:solidFill>
                          <a:effectLst/>
                        </a:rPr>
                        <a:t>33.43±1.25</a:t>
                      </a:r>
                      <a:endParaRPr lang="en-US" sz="2400" dirty="0">
                        <a:solidFill>
                          <a:srgbClr val="00B0F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&lt;0.001**</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6.3</a:t>
                      </a:r>
                      <a:endParaRPr lang="en-US" sz="2400">
                        <a:effectLst/>
                        <a:latin typeface="Calibri"/>
                        <a:ea typeface="Calibri"/>
                        <a:cs typeface="Arial"/>
                      </a:endParaRPr>
                    </a:p>
                  </a:txBody>
                  <a:tcPr marL="68580" marR="68580" marT="0" marB="0" anchor="ctr"/>
                </a:tc>
              </a:tr>
              <a:tr h="457200">
                <a:tc>
                  <a:txBody>
                    <a:bodyPr/>
                    <a:lstStyle/>
                    <a:p>
                      <a:pPr algn="l" rtl="0">
                        <a:lnSpc>
                          <a:spcPct val="115000"/>
                        </a:lnSpc>
                        <a:spcAft>
                          <a:spcPts val="0"/>
                        </a:spcAft>
                      </a:pPr>
                      <a:r>
                        <a:rPr lang="en-US" sz="2400">
                          <a:effectLst/>
                        </a:rPr>
                        <a:t>Mono</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solidFill>
                            <a:srgbClr val="FFC000"/>
                          </a:solidFill>
                          <a:effectLst/>
                        </a:rPr>
                        <a:t>36.17±3.36</a:t>
                      </a:r>
                      <a:endParaRPr lang="en-US" sz="2400" dirty="0">
                        <a:solidFill>
                          <a:srgbClr val="FFC00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smtClean="0">
                          <a:effectLst/>
                        </a:rPr>
                        <a:t>17.04±2.51</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&lt;0.001**</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30.3</a:t>
                      </a:r>
                      <a:endParaRPr lang="en-US" sz="2400">
                        <a:effectLst/>
                        <a:latin typeface="Calibri"/>
                        <a:ea typeface="Calibri"/>
                        <a:cs typeface="Arial"/>
                      </a:endParaRPr>
                    </a:p>
                  </a:txBody>
                  <a:tcPr marL="68580" marR="68580" marT="0" marB="0" anchor="ctr"/>
                </a:tc>
              </a:tr>
              <a:tr h="457200">
                <a:tc>
                  <a:txBody>
                    <a:bodyPr/>
                    <a:lstStyle/>
                    <a:p>
                      <a:pPr algn="l" rtl="0">
                        <a:lnSpc>
                          <a:spcPct val="115000"/>
                        </a:lnSpc>
                        <a:spcAft>
                          <a:spcPts val="0"/>
                        </a:spcAft>
                      </a:pPr>
                      <a:r>
                        <a:rPr lang="en-US" sz="2400" dirty="0">
                          <a:solidFill>
                            <a:srgbClr val="92D050"/>
                          </a:solidFill>
                          <a:effectLst/>
                        </a:rPr>
                        <a:t>One month</a:t>
                      </a:r>
                      <a:endParaRPr lang="en-US" sz="2400" dirty="0">
                        <a:solidFill>
                          <a:srgbClr val="92D05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ctr"/>
                </a:tc>
              </a:tr>
              <a:tr h="457200">
                <a:tc>
                  <a:txBody>
                    <a:bodyPr/>
                    <a:lstStyle/>
                    <a:p>
                      <a:pPr algn="l" rtl="0">
                        <a:lnSpc>
                          <a:spcPct val="115000"/>
                        </a:lnSpc>
                        <a:spcAft>
                          <a:spcPts val="0"/>
                        </a:spcAft>
                      </a:pPr>
                      <a:r>
                        <a:rPr lang="en-US" sz="2400">
                          <a:effectLst/>
                        </a:rPr>
                        <a:t>CD34+ve</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37.21±3.46</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smtClean="0">
                          <a:effectLst/>
                        </a:rPr>
                        <a:t>13±3.07</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0.047*</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919.4</a:t>
                      </a:r>
                      <a:endParaRPr lang="en-US" sz="2400">
                        <a:effectLst/>
                        <a:latin typeface="Calibri"/>
                        <a:ea typeface="Calibri"/>
                        <a:cs typeface="Arial"/>
                      </a:endParaRPr>
                    </a:p>
                  </a:txBody>
                  <a:tcPr marL="68580" marR="68580" marT="0" marB="0" anchor="ctr"/>
                </a:tc>
              </a:tr>
              <a:tr h="457200">
                <a:tc>
                  <a:txBody>
                    <a:bodyPr/>
                    <a:lstStyle/>
                    <a:p>
                      <a:pPr algn="l" rtl="0">
                        <a:lnSpc>
                          <a:spcPct val="115000"/>
                        </a:lnSpc>
                        <a:spcAft>
                          <a:spcPts val="0"/>
                        </a:spcAft>
                      </a:pPr>
                      <a:r>
                        <a:rPr lang="en-US" sz="2400">
                          <a:effectLst/>
                        </a:rPr>
                        <a:t>Control</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26.92±2.5</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smtClean="0">
                          <a:effectLst/>
                        </a:rPr>
                        <a:t>33.87±1.29</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&lt;0.001**</a:t>
                      </a:r>
                      <a:endParaRPr lang="en-US" sz="2400" dirty="0">
                        <a:effectLst/>
                        <a:latin typeface="Calibri"/>
                        <a:ea typeface="Calibri"/>
                        <a:cs typeface="Arial"/>
                      </a:endParaRPr>
                    </a:p>
                  </a:txBody>
                  <a:tcPr marL="68580" marR="68580" marT="0" marB="0" anchor="b"/>
                </a:tc>
                <a:tc>
                  <a:txBody>
                    <a:bodyPr/>
                    <a:lstStyle/>
                    <a:p>
                      <a:pPr algn="l"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b"/>
                </a:tc>
              </a:tr>
            </a:tbl>
          </a:graphicData>
        </a:graphic>
      </p:graphicFrame>
    </p:spTree>
    <p:extLst>
      <p:ext uri="{BB962C8B-B14F-4D97-AF65-F5344CB8AC3E}">
        <p14:creationId xmlns:p14="http://schemas.microsoft.com/office/powerpoint/2010/main" val="176045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38600"/>
            <a:ext cx="6781800" cy="1600200"/>
          </a:xfrm>
        </p:spPr>
        <p:txBody>
          <a:bodyPr>
            <a:normAutofit fontScale="90000"/>
          </a:bodyPr>
          <a:lstStyle/>
          <a:p>
            <a:r>
              <a:rPr lang="en-US" sz="6700" b="1" i="1" dirty="0" smtClean="0">
                <a:solidFill>
                  <a:schemeClr val="accent3"/>
                </a:solidFill>
                <a:effectLst>
                  <a:outerShdw blurRad="38100" dist="38100" dir="2700000" algn="tl">
                    <a:srgbClr val="000000">
                      <a:alpha val="43137"/>
                    </a:srgbClr>
                  </a:outerShdw>
                </a:effectLst>
                <a:latin typeface="Arabic Typesetting" pitchFamily="66" charset="-78"/>
                <a:cs typeface="Arabic Typesetting" pitchFamily="66" charset="-78"/>
              </a:rPr>
              <a:t>Background:</a:t>
            </a:r>
            <a:r>
              <a:rPr lang="en-US" sz="4400" i="1" dirty="0" smtClean="0">
                <a:latin typeface="Arabic Typesetting" pitchFamily="66" charset="-78"/>
                <a:cs typeface="Arabic Typesetting" pitchFamily="66" charset="-78"/>
              </a:rPr>
              <a:t/>
            </a:r>
            <a:br>
              <a:rPr lang="en-US" sz="4400" i="1" dirty="0" smtClean="0">
                <a:latin typeface="Arabic Typesetting" pitchFamily="66" charset="-78"/>
                <a:cs typeface="Arabic Typesetting" pitchFamily="66" charset="-78"/>
              </a:rPr>
            </a:br>
            <a:r>
              <a:rPr lang="en-US" sz="4400" i="1" dirty="0" smtClean="0">
                <a:latin typeface="Arabic Typesetting" pitchFamily="66" charset="-78"/>
                <a:cs typeface="Arabic Typesetting" pitchFamily="66" charset="-78"/>
              </a:rPr>
              <a:t>The therapeutic potential of </a:t>
            </a:r>
            <a:r>
              <a:rPr lang="en-US" sz="4400" i="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cord blood </a:t>
            </a:r>
            <a:r>
              <a:rPr lang="en-US" sz="4400" i="1" dirty="0" smtClean="0">
                <a:latin typeface="Arabic Typesetting" pitchFamily="66" charset="-78"/>
                <a:cs typeface="Arabic Typesetting" pitchFamily="66" charset="-78"/>
              </a:rPr>
              <a:t>grow over the last few days .</a:t>
            </a:r>
            <a:br>
              <a:rPr lang="en-US" sz="4400" i="1" dirty="0" smtClean="0">
                <a:latin typeface="Arabic Typesetting" pitchFamily="66" charset="-78"/>
                <a:cs typeface="Arabic Typesetting" pitchFamily="66" charset="-78"/>
              </a:rPr>
            </a:br>
            <a:r>
              <a:rPr lang="en-US" sz="4400" i="1" dirty="0" smtClean="0">
                <a:solidFill>
                  <a:srgbClr val="92D050"/>
                </a:solidFill>
                <a:effectLst>
                  <a:outerShdw blurRad="38100" dist="38100" dir="2700000" algn="tl">
                    <a:srgbClr val="000000">
                      <a:alpha val="43137"/>
                    </a:srgbClr>
                  </a:outerShdw>
                </a:effectLst>
                <a:latin typeface="Arabic Typesetting" pitchFamily="66" charset="-78"/>
                <a:cs typeface="Arabic Typesetting" pitchFamily="66" charset="-78"/>
              </a:rPr>
              <a:t>Regenerative medicine </a:t>
            </a:r>
            <a:r>
              <a:rPr lang="en-US" sz="4400" i="1" dirty="0" smtClean="0">
                <a:latin typeface="Arabic Typesetting" pitchFamily="66" charset="-78"/>
                <a:cs typeface="Arabic Typesetting" pitchFamily="66" charset="-78"/>
              </a:rPr>
              <a:t>is the science of which the living cells being used to facilitate repair tissue damage ( genetic, injury or aging).</a:t>
            </a:r>
            <a:br>
              <a:rPr lang="en-US" sz="4400" i="1" dirty="0" smtClean="0">
                <a:latin typeface="Arabic Typesetting" pitchFamily="66" charset="-78"/>
                <a:cs typeface="Arabic Typesetting" pitchFamily="66" charset="-78"/>
              </a:rPr>
            </a:br>
            <a:r>
              <a:rPr lang="en-US" sz="4400" i="1" dirty="0" smtClean="0">
                <a:latin typeface="Arabic Typesetting" pitchFamily="66" charset="-78"/>
                <a:cs typeface="Arabic Typesetting" pitchFamily="66" charset="-78"/>
              </a:rPr>
              <a:t>In young patients it change the untreatable condition  as autism</a:t>
            </a:r>
            <a:r>
              <a:rPr lang="en-US" sz="4000" dirty="0" smtClean="0">
                <a:latin typeface="Arabic Typesetting" pitchFamily="66" charset="-78"/>
                <a:cs typeface="Arabic Typesetting" pitchFamily="66" charset="-78"/>
              </a:rPr>
              <a:t>.</a:t>
            </a:r>
            <a:endParaRPr lang="ar-EG" sz="40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323790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76656549"/>
              </p:ext>
            </p:extLst>
          </p:nvPr>
        </p:nvGraphicFramePr>
        <p:xfrm>
          <a:off x="2" y="1"/>
          <a:ext cx="9143999" cy="6665106"/>
        </p:xfrm>
        <a:graphic>
          <a:graphicData uri="http://schemas.openxmlformats.org/drawingml/2006/table">
            <a:tbl>
              <a:tblPr firstRow="1" firstCol="1" bandRow="1">
                <a:tableStyleId>{5C22544A-7EE6-4342-B048-85BDC9FD1C3A}</a:tableStyleId>
              </a:tblPr>
              <a:tblGrid>
                <a:gridCol w="2262225"/>
                <a:gridCol w="1819656"/>
                <a:gridCol w="1819656"/>
                <a:gridCol w="1622145"/>
                <a:gridCol w="1620317"/>
              </a:tblGrid>
              <a:tr h="881562">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VEGF</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GAPDH</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P. value</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Fold change</a:t>
                      </a:r>
                      <a:endParaRPr lang="en-US" sz="2400">
                        <a:effectLst/>
                        <a:latin typeface="Calibri"/>
                        <a:ea typeface="Calibri"/>
                        <a:cs typeface="Arial"/>
                      </a:endParaRPr>
                    </a:p>
                  </a:txBody>
                  <a:tcPr marL="68580" marR="68580" marT="0" marB="0" anchor="ctr"/>
                </a:tc>
              </a:tr>
              <a:tr h="444888">
                <a:tc>
                  <a:txBody>
                    <a:bodyPr/>
                    <a:lstStyle/>
                    <a:p>
                      <a:pPr algn="l" rtl="0">
                        <a:lnSpc>
                          <a:spcPct val="115000"/>
                        </a:lnSpc>
                        <a:spcAft>
                          <a:spcPts val="0"/>
                        </a:spcAft>
                      </a:pPr>
                      <a:r>
                        <a:rPr lang="en-US" sz="2400" dirty="0">
                          <a:solidFill>
                            <a:srgbClr val="92D050"/>
                          </a:solidFill>
                          <a:effectLst/>
                        </a:rPr>
                        <a:t>One week</a:t>
                      </a:r>
                      <a:endParaRPr lang="en-US" sz="2400" dirty="0">
                        <a:solidFill>
                          <a:srgbClr val="92D05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b"/>
                </a:tc>
                <a:tc>
                  <a:txBody>
                    <a:bodyPr/>
                    <a:lstStyle/>
                    <a:p>
                      <a:pPr algn="l"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b"/>
                </a:tc>
              </a:tr>
              <a:tr h="444888">
                <a:tc>
                  <a:txBody>
                    <a:bodyPr/>
                    <a:lstStyle/>
                    <a:p>
                      <a:pPr algn="l" rtl="0">
                        <a:lnSpc>
                          <a:spcPct val="115000"/>
                        </a:lnSpc>
                        <a:spcAft>
                          <a:spcPts val="0"/>
                        </a:spcAft>
                      </a:pPr>
                      <a:r>
                        <a:rPr lang="en-US" sz="2400">
                          <a:effectLst/>
                        </a:rPr>
                        <a:t>CD34+ve</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solidFill>
                            <a:srgbClr val="FFC000"/>
                          </a:solidFill>
                          <a:effectLst/>
                        </a:rPr>
                        <a:t>19.73±1.84</a:t>
                      </a:r>
                      <a:endParaRPr lang="en-US" sz="2400" dirty="0">
                        <a:solidFill>
                          <a:srgbClr val="FFC00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25.42±2.36</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&lt;0.001**</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5837.3</a:t>
                      </a:r>
                      <a:endParaRPr lang="en-US" sz="2400">
                        <a:effectLst/>
                        <a:latin typeface="Calibri"/>
                        <a:ea typeface="Calibri"/>
                        <a:cs typeface="Arial"/>
                      </a:endParaRPr>
                    </a:p>
                  </a:txBody>
                  <a:tcPr marL="68580" marR="68580" marT="0" marB="0" anchor="ctr"/>
                </a:tc>
              </a:tr>
              <a:tr h="444888">
                <a:tc>
                  <a:txBody>
                    <a:bodyPr/>
                    <a:lstStyle/>
                    <a:p>
                      <a:pPr algn="l" rtl="0">
                        <a:lnSpc>
                          <a:spcPct val="115000"/>
                        </a:lnSpc>
                        <a:spcAft>
                          <a:spcPts val="0"/>
                        </a:spcAft>
                      </a:pPr>
                      <a:r>
                        <a:rPr lang="en-US" sz="2400">
                          <a:effectLst/>
                        </a:rPr>
                        <a:t>CD34-ve</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20.81±1.94</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solidFill>
                            <a:srgbClr val="CC0000"/>
                          </a:solidFill>
                          <a:effectLst/>
                        </a:rPr>
                        <a:t>31.54±2.93</a:t>
                      </a:r>
                      <a:endParaRPr lang="en-US" sz="2400" dirty="0">
                        <a:solidFill>
                          <a:srgbClr val="CC000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&lt;0.001**</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192081.6</a:t>
                      </a:r>
                      <a:endParaRPr lang="en-US" sz="2400">
                        <a:effectLst/>
                        <a:latin typeface="Calibri"/>
                        <a:ea typeface="Calibri"/>
                        <a:cs typeface="Arial"/>
                      </a:endParaRPr>
                    </a:p>
                  </a:txBody>
                  <a:tcPr marL="68580" marR="68580" marT="0" marB="0" anchor="ctr"/>
                </a:tc>
              </a:tr>
              <a:tr h="444888">
                <a:tc>
                  <a:txBody>
                    <a:bodyPr/>
                    <a:lstStyle/>
                    <a:p>
                      <a:pPr algn="l" rtl="0">
                        <a:lnSpc>
                          <a:spcPct val="115000"/>
                        </a:lnSpc>
                        <a:spcAft>
                          <a:spcPts val="0"/>
                        </a:spcAft>
                      </a:pPr>
                      <a:r>
                        <a:rPr lang="en-US" sz="2400" dirty="0">
                          <a:effectLst/>
                        </a:rPr>
                        <a:t>ISC</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20.19±1.88</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solidFill>
                            <a:srgbClr val="CC0000"/>
                          </a:solidFill>
                          <a:effectLst/>
                        </a:rPr>
                        <a:t>27.71±2.58</a:t>
                      </a:r>
                      <a:endParaRPr lang="en-US" sz="2400" dirty="0">
                        <a:solidFill>
                          <a:srgbClr val="CC000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&lt;0.001**</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20833.1</a:t>
                      </a:r>
                      <a:endParaRPr lang="en-US" sz="2400">
                        <a:effectLst/>
                        <a:latin typeface="Calibri"/>
                        <a:ea typeface="Calibri"/>
                        <a:cs typeface="Arial"/>
                      </a:endParaRPr>
                    </a:p>
                  </a:txBody>
                  <a:tcPr marL="68580" marR="68580" marT="0" marB="0" anchor="ctr"/>
                </a:tc>
              </a:tr>
              <a:tr h="444888">
                <a:tc>
                  <a:txBody>
                    <a:bodyPr/>
                    <a:lstStyle/>
                    <a:p>
                      <a:pPr algn="l" rtl="0">
                        <a:lnSpc>
                          <a:spcPct val="115000"/>
                        </a:lnSpc>
                        <a:spcAft>
                          <a:spcPts val="0"/>
                        </a:spcAft>
                      </a:pPr>
                      <a:r>
                        <a:rPr lang="en-US" sz="2400" dirty="0">
                          <a:effectLst/>
                        </a:rPr>
                        <a:t>Mono</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solidFill>
                            <a:srgbClr val="FFC000"/>
                          </a:solidFill>
                          <a:effectLst/>
                        </a:rPr>
                        <a:t>21.22±1.97</a:t>
                      </a:r>
                      <a:endParaRPr lang="en-US" sz="2400" dirty="0">
                        <a:solidFill>
                          <a:srgbClr val="FFC00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20.98±1.95</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0.428</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96.1</a:t>
                      </a:r>
                      <a:endParaRPr lang="en-US" sz="2400">
                        <a:effectLst/>
                        <a:latin typeface="Calibri"/>
                        <a:ea typeface="Calibri"/>
                        <a:cs typeface="Arial"/>
                      </a:endParaRPr>
                    </a:p>
                  </a:txBody>
                  <a:tcPr marL="68580" marR="68580" marT="0" marB="0" anchor="ctr"/>
                </a:tc>
              </a:tr>
              <a:tr h="444888">
                <a:tc>
                  <a:txBody>
                    <a:bodyPr/>
                    <a:lstStyle/>
                    <a:p>
                      <a:pPr algn="l" rtl="0">
                        <a:lnSpc>
                          <a:spcPct val="115000"/>
                        </a:lnSpc>
                        <a:spcAft>
                          <a:spcPts val="0"/>
                        </a:spcAft>
                      </a:pPr>
                      <a:r>
                        <a:rPr lang="en-US" sz="2400" dirty="0">
                          <a:solidFill>
                            <a:srgbClr val="92D050"/>
                          </a:solidFill>
                          <a:effectLst/>
                        </a:rPr>
                        <a:t>Two weeks</a:t>
                      </a:r>
                      <a:endParaRPr lang="en-US" sz="2400" dirty="0">
                        <a:solidFill>
                          <a:srgbClr val="92D05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ctr"/>
                </a:tc>
              </a:tr>
              <a:tr h="444888">
                <a:tc>
                  <a:txBody>
                    <a:bodyPr/>
                    <a:lstStyle/>
                    <a:p>
                      <a:pPr algn="l" rtl="0">
                        <a:lnSpc>
                          <a:spcPct val="115000"/>
                        </a:lnSpc>
                        <a:spcAft>
                          <a:spcPts val="0"/>
                        </a:spcAft>
                      </a:pPr>
                      <a:r>
                        <a:rPr lang="en-US" sz="2400" dirty="0">
                          <a:effectLst/>
                        </a:rPr>
                        <a:t>CD34+ve</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solidFill>
                            <a:srgbClr val="FF0000"/>
                          </a:solidFill>
                          <a:effectLst/>
                        </a:rPr>
                        <a:t>20.28±1.89</a:t>
                      </a:r>
                      <a:endParaRPr lang="en-US" sz="2400" dirty="0">
                        <a:solidFill>
                          <a:srgbClr val="FF000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smtClean="0">
                          <a:effectLst/>
                        </a:rPr>
                        <a:t>13.15±2.71</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&lt;0.001**</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a:effectLst/>
                        </a:rPr>
                        <a:t>53038.8</a:t>
                      </a:r>
                      <a:endParaRPr lang="en-US" sz="2400">
                        <a:effectLst/>
                        <a:latin typeface="Calibri"/>
                        <a:ea typeface="Calibri"/>
                        <a:cs typeface="Arial"/>
                      </a:endParaRPr>
                    </a:p>
                  </a:txBody>
                  <a:tcPr marL="68580" marR="68580" marT="0" marB="0" anchor="ctr"/>
                </a:tc>
              </a:tr>
              <a:tr h="444888">
                <a:tc>
                  <a:txBody>
                    <a:bodyPr/>
                    <a:lstStyle/>
                    <a:p>
                      <a:pPr algn="l" rtl="0">
                        <a:lnSpc>
                          <a:spcPct val="115000"/>
                        </a:lnSpc>
                        <a:spcAft>
                          <a:spcPts val="0"/>
                        </a:spcAft>
                      </a:pPr>
                      <a:r>
                        <a:rPr lang="en-US" sz="2400" dirty="0">
                          <a:effectLst/>
                        </a:rPr>
                        <a:t>CD34-ve</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19.96±1.86</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30.3±2.82</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&lt;0.001**</a:t>
                      </a:r>
                      <a:endParaRPr lang="en-US" sz="2400" dirty="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dirty="0">
                          <a:effectLst/>
                        </a:rPr>
                        <a:t>146801.4</a:t>
                      </a:r>
                      <a:endParaRPr lang="en-US" sz="2400" dirty="0">
                        <a:effectLst/>
                        <a:latin typeface="Calibri"/>
                        <a:ea typeface="Calibri"/>
                        <a:cs typeface="Arial"/>
                      </a:endParaRPr>
                    </a:p>
                  </a:txBody>
                  <a:tcPr marL="68580" marR="68580" marT="0" marB="0" anchor="ctr"/>
                </a:tc>
              </a:tr>
              <a:tr h="444888">
                <a:tc>
                  <a:txBody>
                    <a:bodyPr/>
                    <a:lstStyle/>
                    <a:p>
                      <a:pPr algn="l" rtl="0">
                        <a:lnSpc>
                          <a:spcPct val="115000"/>
                        </a:lnSpc>
                        <a:spcAft>
                          <a:spcPts val="0"/>
                        </a:spcAft>
                      </a:pPr>
                      <a:r>
                        <a:rPr lang="en-US" sz="2400" dirty="0">
                          <a:effectLst/>
                        </a:rPr>
                        <a:t>ISC</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19.95±1.86</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smtClean="0">
                          <a:effectLst/>
                        </a:rPr>
                        <a:t>33.43±1.25</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&lt;0.001**</a:t>
                      </a:r>
                      <a:endParaRPr lang="en-US" sz="2400" dirty="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dirty="0">
                          <a:effectLst/>
                        </a:rPr>
                        <a:t>1.23029</a:t>
                      </a:r>
                      <a:endParaRPr lang="en-US" sz="2400" dirty="0">
                        <a:effectLst/>
                        <a:latin typeface="Calibri"/>
                        <a:ea typeface="Calibri"/>
                        <a:cs typeface="Arial"/>
                      </a:endParaRPr>
                    </a:p>
                  </a:txBody>
                  <a:tcPr marL="68580" marR="68580" marT="0" marB="0" anchor="ctr"/>
                </a:tc>
              </a:tr>
              <a:tr h="444888">
                <a:tc>
                  <a:txBody>
                    <a:bodyPr/>
                    <a:lstStyle/>
                    <a:p>
                      <a:pPr algn="l" rtl="0">
                        <a:lnSpc>
                          <a:spcPct val="115000"/>
                        </a:lnSpc>
                        <a:spcAft>
                          <a:spcPts val="0"/>
                        </a:spcAft>
                      </a:pPr>
                      <a:r>
                        <a:rPr lang="en-US" sz="2400" dirty="0">
                          <a:effectLst/>
                        </a:rPr>
                        <a:t>Mono</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solidFill>
                            <a:srgbClr val="FF0000"/>
                          </a:solidFill>
                          <a:effectLst/>
                        </a:rPr>
                        <a:t>21.49±2</a:t>
                      </a:r>
                      <a:endParaRPr lang="en-US" sz="2400" dirty="0">
                        <a:solidFill>
                          <a:srgbClr val="FF000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smtClean="0">
                          <a:effectLst/>
                        </a:rPr>
                        <a:t>17.04±2.51</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&lt;0.001**</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dirty="0">
                          <a:effectLst/>
                        </a:rPr>
                        <a:t>5310.1</a:t>
                      </a:r>
                      <a:endParaRPr lang="en-US" sz="2400" dirty="0">
                        <a:effectLst/>
                        <a:latin typeface="Calibri"/>
                        <a:ea typeface="Calibri"/>
                        <a:cs typeface="Arial"/>
                      </a:endParaRPr>
                    </a:p>
                  </a:txBody>
                  <a:tcPr marL="68580" marR="68580" marT="0" marB="0" anchor="ctr"/>
                </a:tc>
              </a:tr>
              <a:tr h="444888">
                <a:tc>
                  <a:txBody>
                    <a:bodyPr/>
                    <a:lstStyle/>
                    <a:p>
                      <a:pPr algn="l" rtl="0">
                        <a:lnSpc>
                          <a:spcPct val="115000"/>
                        </a:lnSpc>
                        <a:spcAft>
                          <a:spcPts val="0"/>
                        </a:spcAft>
                      </a:pPr>
                      <a:r>
                        <a:rPr lang="en-US" sz="2400" dirty="0">
                          <a:solidFill>
                            <a:srgbClr val="92D050"/>
                          </a:solidFill>
                          <a:effectLst/>
                        </a:rPr>
                        <a:t>One month</a:t>
                      </a:r>
                      <a:endParaRPr lang="en-US" sz="2400" dirty="0">
                        <a:solidFill>
                          <a:srgbClr val="92D050"/>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 </a:t>
                      </a:r>
                      <a:endParaRPr lang="en-US" sz="240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ctr"/>
                </a:tc>
              </a:tr>
              <a:tr h="444888">
                <a:tc>
                  <a:txBody>
                    <a:bodyPr/>
                    <a:lstStyle/>
                    <a:p>
                      <a:pPr algn="l" rtl="0">
                        <a:lnSpc>
                          <a:spcPct val="115000"/>
                        </a:lnSpc>
                        <a:spcAft>
                          <a:spcPts val="0"/>
                        </a:spcAft>
                      </a:pPr>
                      <a:r>
                        <a:rPr lang="en-US" sz="2400" dirty="0">
                          <a:effectLst/>
                        </a:rPr>
                        <a:t>CD34+ve</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a:effectLst/>
                        </a:rPr>
                        <a:t>21.57±2.01</a:t>
                      </a:r>
                      <a:endParaRPr lang="en-US" sz="24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smtClean="0">
                          <a:effectLst/>
                        </a:rPr>
                        <a:t>13±3.07</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&lt;0.001**</a:t>
                      </a:r>
                      <a:endParaRPr lang="en-US" sz="2400" dirty="0">
                        <a:effectLst/>
                        <a:latin typeface="Calibri"/>
                        <a:ea typeface="Calibri"/>
                        <a:cs typeface="Arial"/>
                      </a:endParaRPr>
                    </a:p>
                  </a:txBody>
                  <a:tcPr marL="68580" marR="68580" marT="0" marB="0" anchor="b"/>
                </a:tc>
                <a:tc>
                  <a:txBody>
                    <a:bodyPr/>
                    <a:lstStyle/>
                    <a:p>
                      <a:pPr algn="ctr" rtl="0">
                        <a:lnSpc>
                          <a:spcPct val="115000"/>
                        </a:lnSpc>
                        <a:spcAft>
                          <a:spcPts val="0"/>
                        </a:spcAft>
                      </a:pPr>
                      <a:r>
                        <a:rPr lang="en-US" sz="2400" dirty="0">
                          <a:effectLst/>
                        </a:rPr>
                        <a:t>311970.5</a:t>
                      </a:r>
                      <a:endParaRPr lang="en-US" sz="2400" dirty="0">
                        <a:effectLst/>
                        <a:latin typeface="Calibri"/>
                        <a:ea typeface="Calibri"/>
                        <a:cs typeface="Arial"/>
                      </a:endParaRPr>
                    </a:p>
                  </a:txBody>
                  <a:tcPr marL="68580" marR="68580" marT="0" marB="0" anchor="ctr"/>
                </a:tc>
              </a:tr>
              <a:tr h="444888">
                <a:tc>
                  <a:txBody>
                    <a:bodyPr/>
                    <a:lstStyle/>
                    <a:p>
                      <a:pPr algn="l" rtl="0">
                        <a:lnSpc>
                          <a:spcPct val="115000"/>
                        </a:lnSpc>
                        <a:spcAft>
                          <a:spcPts val="0"/>
                        </a:spcAft>
                      </a:pPr>
                      <a:r>
                        <a:rPr lang="en-US" sz="2400" dirty="0">
                          <a:effectLst/>
                        </a:rPr>
                        <a:t>Control</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19.69±1.83</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smtClean="0">
                          <a:effectLst/>
                        </a:rPr>
                        <a:t>33.87±1.29</a:t>
                      </a:r>
                      <a:endParaRPr lang="en-US" sz="24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400" dirty="0">
                          <a:effectLst/>
                        </a:rPr>
                        <a:t>&lt;0.001**</a:t>
                      </a:r>
                      <a:endParaRPr lang="en-US" sz="2400" dirty="0">
                        <a:effectLst/>
                        <a:latin typeface="Calibri"/>
                        <a:ea typeface="Calibri"/>
                        <a:cs typeface="Arial"/>
                      </a:endParaRPr>
                    </a:p>
                  </a:txBody>
                  <a:tcPr marL="68580" marR="68580" marT="0" marB="0" anchor="b"/>
                </a:tc>
                <a:tc>
                  <a:txBody>
                    <a:bodyPr/>
                    <a:lstStyle/>
                    <a:p>
                      <a:pPr algn="l" rtl="0">
                        <a:lnSpc>
                          <a:spcPct val="115000"/>
                        </a:lnSpc>
                        <a:spcAft>
                          <a:spcPts val="0"/>
                        </a:spcAft>
                      </a:pPr>
                      <a:r>
                        <a:rPr lang="en-US" sz="2400" dirty="0">
                          <a:effectLst/>
                        </a:rPr>
                        <a:t> </a:t>
                      </a:r>
                      <a:endParaRPr lang="en-US" sz="2400" dirty="0">
                        <a:effectLst/>
                        <a:latin typeface="Calibri"/>
                        <a:ea typeface="Calibri"/>
                        <a:cs typeface="Arial"/>
                      </a:endParaRPr>
                    </a:p>
                  </a:txBody>
                  <a:tcPr marL="68580" marR="68580" marT="0" marB="0" anchor="b"/>
                </a:tc>
              </a:tr>
            </a:tbl>
          </a:graphicData>
        </a:graphic>
      </p:graphicFrame>
    </p:spTree>
    <p:extLst>
      <p:ext uri="{BB962C8B-B14F-4D97-AF65-F5344CB8AC3E}">
        <p14:creationId xmlns:p14="http://schemas.microsoft.com/office/powerpoint/2010/main" val="53276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18" y="228600"/>
            <a:ext cx="8511082" cy="60674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056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47800"/>
            <a:ext cx="8686800" cy="4708981"/>
          </a:xfrm>
          <a:prstGeom prst="rect">
            <a:avLst/>
          </a:prstGeom>
        </p:spPr>
        <p:txBody>
          <a:bodyPr wrap="square">
            <a:spAutoFit/>
          </a:bodyPr>
          <a:lstStyle/>
          <a:p>
            <a:pPr marL="571500" indent="-571500" algn="just">
              <a:lnSpc>
                <a:spcPct val="150000"/>
              </a:lnSpc>
              <a:buFont typeface="Arial" pitchFamily="34" charset="0"/>
              <a:buChar char="•"/>
            </a:pPr>
            <a:r>
              <a:rPr lang="en-US" sz="4000" i="1" dirty="0">
                <a:latin typeface="Arabic Typesetting" pitchFamily="66" charset="-78"/>
                <a:cs typeface="Arabic Typesetting" pitchFamily="66" charset="-78"/>
              </a:rPr>
              <a:t>Endothelial cell apoptosis and interstitial fibrosis were significantly attenuated by cord blood CD34+ cells, and (MNCs</a:t>
            </a:r>
            <a:r>
              <a:rPr lang="en-US" sz="4000" i="1" dirty="0" smtClean="0">
                <a:latin typeface="Arabic Typesetting" pitchFamily="66" charset="-78"/>
                <a:cs typeface="Arabic Typesetting" pitchFamily="66" charset="-78"/>
              </a:rPr>
              <a:t>) </a:t>
            </a:r>
          </a:p>
          <a:p>
            <a:pPr marL="571500" indent="-571500" algn="just">
              <a:lnSpc>
                <a:spcPct val="150000"/>
              </a:lnSpc>
              <a:buFont typeface="Arial" pitchFamily="34" charset="0"/>
              <a:buChar char="•"/>
            </a:pPr>
            <a:r>
              <a:rPr lang="en-US" sz="4000" i="1" dirty="0" smtClean="0">
                <a:latin typeface="Arabic Typesetting" pitchFamily="66" charset="-78"/>
                <a:cs typeface="Arabic Typesetting" pitchFamily="66" charset="-78"/>
              </a:rPr>
              <a:t>Depletion </a:t>
            </a:r>
            <a:r>
              <a:rPr lang="en-US" sz="4000" i="1" dirty="0">
                <a:latin typeface="Arabic Typesetting" pitchFamily="66" charset="-78"/>
                <a:cs typeface="Arabic Typesetting" pitchFamily="66" charset="-78"/>
              </a:rPr>
              <a:t>of CD34 attenuates the therapeutic efficiency of MNCs induced neovascularization</a:t>
            </a:r>
            <a:endParaRPr lang="ar-EG" sz="4000" i="1" dirty="0">
              <a:latin typeface="Arabic Typesetting" pitchFamily="66" charset="-78"/>
              <a:cs typeface="Arabic Typesetting" pitchFamily="66" charset="-78"/>
            </a:endParaRPr>
          </a:p>
        </p:txBody>
      </p:sp>
      <p:sp>
        <p:nvSpPr>
          <p:cNvPr id="3" name="Rectangle 2"/>
          <p:cNvSpPr/>
          <p:nvPr/>
        </p:nvSpPr>
        <p:spPr>
          <a:xfrm>
            <a:off x="152400" y="616840"/>
            <a:ext cx="2937022" cy="1015663"/>
          </a:xfrm>
          <a:prstGeom prst="rect">
            <a:avLst/>
          </a:prstGeom>
        </p:spPr>
        <p:txBody>
          <a:bodyPr wrap="none">
            <a:spAutoFit/>
          </a:bodyPr>
          <a:lstStyle/>
          <a:p>
            <a:r>
              <a:rPr lang="en-US" sz="6000" b="1" i="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Conclusion:</a:t>
            </a:r>
            <a:r>
              <a:rPr lang="en-US" sz="4400" b="1" dirty="0" smtClean="0">
                <a:solidFill>
                  <a:srgbClr val="FF0000"/>
                </a:solidFill>
              </a:rPr>
              <a:t> </a:t>
            </a:r>
            <a:endParaRPr lang="ar-EG" sz="4400" dirty="0">
              <a:solidFill>
                <a:srgbClr val="FF0000"/>
              </a:solidFill>
            </a:endParaRPr>
          </a:p>
        </p:txBody>
      </p:sp>
    </p:spTree>
    <p:extLst>
      <p:ext uri="{BB962C8B-B14F-4D97-AF65-F5344CB8AC3E}">
        <p14:creationId xmlns:p14="http://schemas.microsoft.com/office/powerpoint/2010/main" val="351966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114286"/>
            <a:ext cx="8458200" cy="2862322"/>
          </a:xfrm>
          <a:prstGeom prst="rect">
            <a:avLst/>
          </a:prstGeom>
        </p:spPr>
        <p:txBody>
          <a:bodyPr wrap="square">
            <a:spAutoFit/>
          </a:bodyPr>
          <a:lstStyle/>
          <a:p>
            <a:pPr algn="just">
              <a:lnSpc>
                <a:spcPct val="150000"/>
              </a:lnSpc>
            </a:pPr>
            <a:r>
              <a:rPr lang="en-US" sz="4000" i="1" dirty="0" smtClean="0">
                <a:latin typeface="Arabic Typesetting" pitchFamily="66" charset="-78"/>
                <a:cs typeface="Arabic Typesetting" pitchFamily="66" charset="-78"/>
              </a:rPr>
              <a:t>Cord </a:t>
            </a:r>
            <a:r>
              <a:rPr lang="en-US" sz="4000" i="1" dirty="0">
                <a:latin typeface="Arabic Typesetting" pitchFamily="66" charset="-78"/>
                <a:cs typeface="Arabic Typesetting" pitchFamily="66" charset="-78"/>
              </a:rPr>
              <a:t>blood </a:t>
            </a:r>
            <a:r>
              <a:rPr lang="en-US" sz="4000" i="1" dirty="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t>MNCs</a:t>
            </a:r>
            <a:r>
              <a:rPr lang="en-US" sz="4000" i="1" dirty="0">
                <a:latin typeface="Arabic Typesetting" pitchFamily="66" charset="-78"/>
                <a:cs typeface="Arabic Typesetting" pitchFamily="66" charset="-78"/>
              </a:rPr>
              <a:t> can be used in regenerative therapy of limb ischemia instead of isolation of CD34 as cost benefit rational </a:t>
            </a:r>
            <a:r>
              <a:rPr lang="en-US" sz="4000" b="1" dirty="0" smtClean="0">
                <a:solidFill>
                  <a:srgbClr val="EFD4B7"/>
                </a:solidFill>
              </a:rPr>
              <a:t>.</a:t>
            </a:r>
            <a:endParaRPr lang="en-US" sz="4000" b="1" dirty="0">
              <a:solidFill>
                <a:srgbClr val="EFD4B7"/>
              </a:solidFill>
            </a:endParaRPr>
          </a:p>
        </p:txBody>
      </p:sp>
    </p:spTree>
    <p:extLst>
      <p:ext uri="{BB962C8B-B14F-4D97-AF65-F5344CB8AC3E}">
        <p14:creationId xmlns:p14="http://schemas.microsoft.com/office/powerpoint/2010/main" val="105961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57" y="448270"/>
            <a:ext cx="6781800" cy="923330"/>
          </a:xfrm>
          <a:prstGeom prst="rect">
            <a:avLst/>
          </a:prstGeom>
          <a:noFill/>
        </p:spPr>
        <p:txBody>
          <a:bodyPr wrap="square" rtlCol="1">
            <a:spAutoFit/>
          </a:bodyPr>
          <a:lstStyle/>
          <a:p>
            <a:r>
              <a:rPr lang="en-US" sz="5400" b="1" i="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Take Home Message:</a:t>
            </a:r>
            <a:endParaRPr lang="ar-EG" sz="5400" b="1" i="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TextBox 2"/>
          <p:cNvSpPr txBox="1"/>
          <p:nvPr/>
        </p:nvSpPr>
        <p:spPr>
          <a:xfrm>
            <a:off x="152400" y="1752600"/>
            <a:ext cx="8763000" cy="3785652"/>
          </a:xfrm>
          <a:prstGeom prst="rect">
            <a:avLst/>
          </a:prstGeom>
          <a:noFill/>
        </p:spPr>
        <p:txBody>
          <a:bodyPr wrap="square" rtlCol="1">
            <a:spAutoFit/>
          </a:bodyPr>
          <a:lstStyle/>
          <a:p>
            <a:pPr marL="685800" indent="-685800">
              <a:buFont typeface="Arial" pitchFamily="34" charset="0"/>
              <a:buChar char="•"/>
            </a:pPr>
            <a:r>
              <a:rPr lang="en-US" sz="4000" i="1" dirty="0" smtClean="0">
                <a:latin typeface="Arabic Typesetting" pitchFamily="66" charset="-78"/>
                <a:cs typeface="Arabic Typesetting" pitchFamily="66" charset="-78"/>
              </a:rPr>
              <a:t>Limb ischemia is critical condition lead to amputation if no interference </a:t>
            </a:r>
          </a:p>
          <a:p>
            <a:pPr marL="571500" indent="-571500">
              <a:buFont typeface="Arial" pitchFamily="34" charset="0"/>
              <a:buChar char="•"/>
            </a:pPr>
            <a:r>
              <a:rPr lang="en-US" sz="4000" i="1" dirty="0" smtClean="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CD34+</a:t>
            </a:r>
            <a:r>
              <a:rPr lang="en-US" sz="4000" i="1" dirty="0" smtClean="0">
                <a:latin typeface="Arabic Typesetting" pitchFamily="66" charset="-78"/>
                <a:cs typeface="Arabic Typesetting" pitchFamily="66" charset="-78"/>
              </a:rPr>
              <a:t> cells is highly  effective , with high cost </a:t>
            </a:r>
          </a:p>
          <a:p>
            <a:pPr marL="571500" indent="-571500">
              <a:buFont typeface="Arial" pitchFamily="34" charset="0"/>
              <a:buChar char="•"/>
            </a:pPr>
            <a:r>
              <a:rPr lang="en-US" sz="4000" i="1" dirty="0" smtClean="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t>CD34-</a:t>
            </a:r>
            <a:r>
              <a:rPr lang="en-US" sz="4000" i="1" dirty="0" smtClean="0">
                <a:latin typeface="Arabic Typesetting" pitchFamily="66" charset="-78"/>
                <a:cs typeface="Arabic Typesetting" pitchFamily="66" charset="-78"/>
              </a:rPr>
              <a:t> cells has a minimum role on therapy</a:t>
            </a:r>
          </a:p>
          <a:p>
            <a:pPr marL="571500" indent="-571500">
              <a:buFont typeface="Arial" pitchFamily="34" charset="0"/>
              <a:buChar char="•"/>
            </a:pPr>
            <a:r>
              <a:rPr lang="en-US" sz="4000" i="1"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Cord blood MNCs </a:t>
            </a:r>
            <a:r>
              <a:rPr lang="en-US" sz="4000" i="1" dirty="0" smtClean="0">
                <a:latin typeface="Arabic Typesetting" pitchFamily="66" charset="-78"/>
                <a:cs typeface="Arabic Typesetting" pitchFamily="66" charset="-78"/>
              </a:rPr>
              <a:t>can give therapeutic efficacy as much as CD34+ cells </a:t>
            </a:r>
            <a:endParaRPr lang="ar-EG" sz="3600" dirty="0">
              <a:solidFill>
                <a:srgbClr val="EFD4B7"/>
              </a:solidFill>
            </a:endParaRPr>
          </a:p>
        </p:txBody>
      </p:sp>
    </p:spTree>
    <p:extLst>
      <p:ext uri="{BB962C8B-B14F-4D97-AF65-F5344CB8AC3E}">
        <p14:creationId xmlns:p14="http://schemas.microsoft.com/office/powerpoint/2010/main" val="405225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036266_1862521674035051_8186417792103089399_n"/>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0" y="0"/>
            <a:ext cx="9144000" cy="6858000"/>
          </a:xfrm>
          <a:prstGeom prst="ellipse">
            <a:avLst/>
          </a:prstGeom>
          <a:ln>
            <a:noFill/>
          </a:ln>
          <a:effectLst>
            <a:softEdge rad="112500"/>
          </a:effectLst>
        </p:spPr>
      </p:pic>
      <p:sp>
        <p:nvSpPr>
          <p:cNvPr id="3" name="Rectangle 2"/>
          <p:cNvSpPr/>
          <p:nvPr/>
        </p:nvSpPr>
        <p:spPr>
          <a:xfrm>
            <a:off x="2658719" y="457200"/>
            <a:ext cx="3826561" cy="923330"/>
          </a:xfrm>
          <a:prstGeom prst="rect">
            <a:avLst/>
          </a:prstGeom>
          <a:noFill/>
        </p:spPr>
        <p:txBody>
          <a:bodyPr wrap="none" lIns="91440" tIns="45720" rIns="91440" bIns="45720">
            <a:prstTxWarp prst="textArchDown">
              <a:avLst/>
            </a:prstTxWarp>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FCCFF"/>
                  </a:solidFill>
                </a:ln>
                <a:solidFill>
                  <a:srgbClr val="F8F8F8"/>
                </a:solidFill>
                <a:effectLst>
                  <a:outerShdw blurRad="25400" algn="tl" rotWithShape="0">
                    <a:srgbClr val="000000">
                      <a:alpha val="43000"/>
                    </a:srgbClr>
                  </a:outerShdw>
                  <a:reflection blurRad="6350" stA="55000" endA="50" endPos="85000" dist="60007" dir="5400000" sy="-100000" algn="bl" rotWithShape="0"/>
                </a:effectLst>
              </a:rPr>
              <a:t>Thank You</a:t>
            </a:r>
            <a:endParaRPr lang="en-US" sz="5400" b="1" cap="none" spc="150" dirty="0">
              <a:ln w="11430">
                <a:solidFill>
                  <a:srgbClr val="FFCCFF"/>
                </a:solidFill>
              </a:ln>
              <a:solidFill>
                <a:srgbClr val="F8F8F8"/>
              </a:solidFill>
              <a:effectLst>
                <a:outerShdw blurRad="25400" algn="tl" rotWithShape="0">
                  <a:srgbClr val="000000">
                    <a:alpha val="43000"/>
                  </a:srgbClr>
                </a:outerShdw>
                <a:reflection blurRad="6350" stA="55000" endA="50" endPos="85000" dist="60007" dir="5400000" sy="-100000" algn="bl" rotWithShape="0"/>
              </a:effectLst>
            </a:endParaRPr>
          </a:p>
        </p:txBody>
      </p:sp>
    </p:spTree>
    <p:extLst>
      <p:ext uri="{BB962C8B-B14F-4D97-AF65-F5344CB8AC3E}">
        <p14:creationId xmlns:p14="http://schemas.microsoft.com/office/powerpoint/2010/main" val="132672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ppt_w</p:attrName>
                                        </p:attrNameLst>
                                      </p:cBhvr>
                                      <p:tavLst>
                                        <p:tav tm="0" fmla="#ppt_w*sin(2.5*pi*$)">
                                          <p:val>
                                            <p:fltVal val="0"/>
                                          </p:val>
                                        </p:tav>
                                        <p:tav tm="100000">
                                          <p:val>
                                            <p:fltVal val="1"/>
                                          </p:val>
                                        </p:tav>
                                      </p:tavLst>
                                    </p:anim>
                                    <p:anim calcmode="lin" valueType="num">
                                      <p:cBhvr>
                                        <p:cTn id="9" dur="30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38600"/>
            <a:ext cx="7848600" cy="1600200"/>
          </a:xfrm>
        </p:spPr>
        <p:txBody>
          <a:bodyPr>
            <a:normAutofit fontScale="90000"/>
          </a:bodyPr>
          <a:lstStyle/>
          <a:p>
            <a:r>
              <a:rPr lang="en-US" sz="4000" i="1" dirty="0" smtClean="0">
                <a:solidFill>
                  <a:srgbClr val="92D050"/>
                </a:solidFill>
                <a:latin typeface="Arabic Typesetting" pitchFamily="66" charset="-78"/>
                <a:cs typeface="Arabic Typesetting" pitchFamily="66" charset="-78"/>
              </a:rPr>
              <a:t>Regenerative medicine </a:t>
            </a:r>
            <a:r>
              <a:rPr lang="en-US" sz="4000" i="1" dirty="0" smtClean="0">
                <a:latin typeface="Arabic Typesetting" pitchFamily="66" charset="-78"/>
                <a:cs typeface="Arabic Typesetting" pitchFamily="66" charset="-78"/>
              </a:rPr>
              <a:t>promises some extraordinary medical possibility.</a:t>
            </a:r>
            <a:br>
              <a:rPr lang="en-US" sz="4000" i="1" dirty="0" smtClean="0">
                <a:latin typeface="Arabic Typesetting" pitchFamily="66" charset="-78"/>
                <a:cs typeface="Arabic Typesetting" pitchFamily="66" charset="-78"/>
              </a:rPr>
            </a:br>
            <a:r>
              <a:rPr lang="en-US" sz="4000" i="1" dirty="0" smtClean="0">
                <a:latin typeface="Arabic Typesetting" pitchFamily="66" charset="-78"/>
                <a:cs typeface="Arabic Typesetting" pitchFamily="66" charset="-78"/>
              </a:rPr>
              <a:t>Today  it can be use for:</a:t>
            </a:r>
            <a:br>
              <a:rPr lang="en-US" sz="4000" i="1" dirty="0" smtClean="0">
                <a:latin typeface="Arabic Typesetting" pitchFamily="66" charset="-78"/>
                <a:cs typeface="Arabic Typesetting" pitchFamily="66" charset="-78"/>
              </a:rPr>
            </a:br>
            <a:r>
              <a:rPr lang="en-US" sz="4000" i="1" dirty="0" smtClean="0">
                <a:latin typeface="Arabic Typesetting" pitchFamily="66" charset="-78"/>
                <a:cs typeface="Arabic Typesetting" pitchFamily="66" charset="-78"/>
              </a:rPr>
              <a:t>Burns, liver diseases, heart disease, peripheral limb ischemia,  autism, brain injury, multiple sclerosis, cerebral palsy,  stroke, Parkinson's disease, heart attack, bone fracture, DM.  </a:t>
            </a:r>
            <a:endParaRPr lang="ar-EG" sz="4000"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105279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6781800" cy="1600200"/>
          </a:xfrm>
        </p:spPr>
        <p:txBody>
          <a:bodyPr>
            <a:noAutofit/>
          </a:bodyPr>
          <a:lstStyle/>
          <a:p>
            <a:r>
              <a:rPr lang="en-US" sz="4000" i="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Source of regenerative ‘stem</a:t>
            </a:r>
            <a:r>
              <a:rPr lang="en-US" sz="4000" i="1" dirty="0">
                <a:latin typeface="Arabic Typesetting" pitchFamily="66" charset="-78"/>
                <a:cs typeface="Arabic Typesetting" pitchFamily="66" charset="-78"/>
              </a:rPr>
              <a:t>’ or progenitor cells—for example, hematopoietic progenitor cells (HPCs) and mesenchymal stem cells (MSCs)—for use against many .human diseases (Santiago  etal,  2015)</a:t>
            </a:r>
            <a:endParaRPr lang="ar-EG" sz="4000"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369446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14800"/>
            <a:ext cx="8229600" cy="1600200"/>
          </a:xfrm>
        </p:spPr>
        <p:txBody>
          <a:bodyPr>
            <a:normAutofit fontScale="90000"/>
          </a:bodyPr>
          <a:lstStyle/>
          <a:p>
            <a:r>
              <a:rPr lang="en-US" sz="4000" i="1" dirty="0" smtClean="0">
                <a:latin typeface="Arabic Typesetting" pitchFamily="66" charset="-78"/>
                <a:cs typeface="Arabic Typesetting" pitchFamily="66" charset="-78"/>
              </a:rPr>
              <a:t>Stem cells are also considered to be a cornerstone of new area of science known as regenerative medicine. </a:t>
            </a:r>
            <a:br>
              <a:rPr lang="en-US" sz="4000" i="1" dirty="0" smtClean="0">
                <a:latin typeface="Arabic Typesetting" pitchFamily="66" charset="-78"/>
                <a:cs typeface="Arabic Typesetting" pitchFamily="66" charset="-78"/>
              </a:rPr>
            </a:br>
            <a:r>
              <a:rPr lang="en-US" sz="4000" i="1" dirty="0" smtClean="0">
                <a:latin typeface="Arabic Typesetting" pitchFamily="66" charset="-78"/>
                <a:cs typeface="Arabic Typesetting" pitchFamily="66" charset="-78"/>
              </a:rPr>
              <a:t>In the near future ,  stem cells will provide cure for common and life threating conditions :  heart disease, Alzheimer’s and DM.</a:t>
            </a:r>
            <a:br>
              <a:rPr lang="en-US" sz="4000" i="1" dirty="0" smtClean="0">
                <a:latin typeface="Arabic Typesetting" pitchFamily="66" charset="-78"/>
                <a:cs typeface="Arabic Typesetting" pitchFamily="66" charset="-78"/>
              </a:rPr>
            </a:br>
            <a:r>
              <a:rPr lang="en-US" sz="4000" i="1" dirty="0" smtClean="0">
                <a:latin typeface="Arabic Typesetting" pitchFamily="66" charset="-78"/>
                <a:cs typeface="Arabic Typesetting" pitchFamily="66" charset="-78"/>
              </a:rPr>
              <a:t/>
            </a:r>
            <a:br>
              <a:rPr lang="en-US" sz="4000" i="1" dirty="0" smtClean="0">
                <a:latin typeface="Arabic Typesetting" pitchFamily="66" charset="-78"/>
                <a:cs typeface="Arabic Typesetting" pitchFamily="66" charset="-78"/>
              </a:rPr>
            </a:br>
            <a:r>
              <a:rPr lang="en-US" sz="4000" i="1" dirty="0" smtClean="0">
                <a:latin typeface="Arabic Typesetting" pitchFamily="66" charset="-78"/>
                <a:cs typeface="Arabic Typesetting" pitchFamily="66" charset="-78"/>
              </a:rPr>
              <a:t/>
            </a:r>
            <a:br>
              <a:rPr lang="en-US" sz="4000" i="1" dirty="0" smtClean="0">
                <a:latin typeface="Arabic Typesetting" pitchFamily="66" charset="-78"/>
                <a:cs typeface="Arabic Typesetting" pitchFamily="66" charset="-78"/>
              </a:rPr>
            </a:br>
            <a:r>
              <a:rPr lang="en-US" sz="4000" i="1" dirty="0" smtClean="0">
                <a:latin typeface="Arabic Typesetting" pitchFamily="66" charset="-78"/>
                <a:cs typeface="Arabic Typesetting" pitchFamily="66" charset="-78"/>
              </a:rPr>
              <a:t> </a:t>
            </a:r>
            <a:endParaRPr lang="ar-EG" sz="4000"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254913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0"/>
            <a:ext cx="8382000" cy="1600200"/>
          </a:xfrm>
        </p:spPr>
        <p:txBody>
          <a:bodyPr>
            <a:normAutofit fontScale="90000"/>
          </a:bodyPr>
          <a:lstStyle/>
          <a:p>
            <a:r>
              <a:rPr lang="en-US" sz="5300" b="1" i="1" dirty="0" smtClean="0">
                <a:solidFill>
                  <a:srgbClr val="00B0F0"/>
                </a:solidFill>
                <a:effectLst>
                  <a:outerShdw blurRad="38100" dist="38100" dir="2700000" algn="tl">
                    <a:srgbClr val="000000">
                      <a:alpha val="43137"/>
                    </a:srgbClr>
                  </a:outerShdw>
                </a:effectLst>
                <a:latin typeface="Arabic Typesetting" pitchFamily="66" charset="-78"/>
                <a:cs typeface="Arabic Typesetting" pitchFamily="66" charset="-78"/>
              </a:rPr>
              <a:t>Types of stem cells:</a:t>
            </a:r>
            <a:br>
              <a:rPr lang="en-US" sz="5300" b="1" i="1" dirty="0" smtClean="0">
                <a:solidFill>
                  <a:srgbClr val="00B0F0"/>
                </a:solidFill>
                <a:effectLst>
                  <a:outerShdw blurRad="38100" dist="38100" dir="2700000" algn="tl">
                    <a:srgbClr val="000000">
                      <a:alpha val="43137"/>
                    </a:srgbClr>
                  </a:outerShdw>
                </a:effectLst>
                <a:latin typeface="Arabic Typesetting" pitchFamily="66" charset="-78"/>
                <a:cs typeface="Arabic Typesetting" pitchFamily="66" charset="-78"/>
              </a:rPr>
            </a:br>
            <a:r>
              <a:rPr lang="en-US" sz="4400" i="1" dirty="0" smtClean="0">
                <a:latin typeface="Arabic Typesetting" pitchFamily="66" charset="-78"/>
                <a:cs typeface="Arabic Typesetting" pitchFamily="66" charset="-78"/>
              </a:rPr>
              <a:t>Broadly </a:t>
            </a:r>
            <a:r>
              <a:rPr lang="en-US" sz="4400" i="1" dirty="0">
                <a:latin typeface="Arabic Typesetting" pitchFamily="66" charset="-78"/>
                <a:cs typeface="Arabic Typesetting" pitchFamily="66" charset="-78"/>
              </a:rPr>
              <a:t>speaking, </a:t>
            </a:r>
            <a:r>
              <a:rPr lang="en-US" sz="4400" i="1" dirty="0" smtClean="0">
                <a:latin typeface="Arabic Typesetting" pitchFamily="66" charset="-78"/>
                <a:cs typeface="Arabic Typesetting" pitchFamily="66" charset="-78"/>
              </a:rPr>
              <a:t>the </a:t>
            </a:r>
            <a:r>
              <a:rPr lang="en-US" sz="4400" i="1" dirty="0">
                <a:latin typeface="Arabic Typesetting" pitchFamily="66" charset="-78"/>
                <a:cs typeface="Arabic Typesetting" pitchFamily="66" charset="-78"/>
              </a:rPr>
              <a:t>main types of stem cells, </a:t>
            </a:r>
            <a:r>
              <a:rPr lang="en-US" sz="4400" i="1" dirty="0">
                <a:solidFill>
                  <a:srgbClr val="00B0F0"/>
                </a:solidFill>
                <a:latin typeface="Arabic Typesetting" pitchFamily="66" charset="-78"/>
                <a:cs typeface="Arabic Typesetting" pitchFamily="66" charset="-78"/>
              </a:rPr>
              <a:t>embryonic</a:t>
            </a:r>
            <a:r>
              <a:rPr lang="en-US" sz="4400" i="1" dirty="0">
                <a:latin typeface="Arabic Typesetting" pitchFamily="66" charset="-78"/>
                <a:cs typeface="Arabic Typesetting" pitchFamily="66" charset="-78"/>
              </a:rPr>
              <a:t> and </a:t>
            </a:r>
            <a:r>
              <a:rPr lang="en-US" sz="4400" i="1" dirty="0" smtClean="0">
                <a:solidFill>
                  <a:srgbClr val="92D050"/>
                </a:solidFill>
                <a:latin typeface="Arabic Typesetting" pitchFamily="66" charset="-78"/>
                <a:cs typeface="Arabic Typesetting" pitchFamily="66" charset="-78"/>
              </a:rPr>
              <a:t>non-embryonic</a:t>
            </a:r>
            <a:r>
              <a:rPr lang="en-US" sz="4400" i="1" dirty="0">
                <a:latin typeface="Arabic Typesetting" pitchFamily="66" charset="-78"/>
                <a:cs typeface="Arabic Typesetting" pitchFamily="66" charset="-78"/>
              </a:rPr>
              <a:t>. </a:t>
            </a:r>
            <a:r>
              <a:rPr lang="en-US" sz="4400" i="1" dirty="0" smtClean="0">
                <a:latin typeface="Arabic Typesetting" pitchFamily="66" charset="-78"/>
                <a:cs typeface="Arabic Typesetting" pitchFamily="66" charset="-78"/>
              </a:rPr>
              <a:t/>
            </a:r>
            <a:br>
              <a:rPr lang="en-US" sz="4400" i="1" dirty="0" smtClean="0">
                <a:latin typeface="Arabic Typesetting" pitchFamily="66" charset="-78"/>
                <a:cs typeface="Arabic Typesetting" pitchFamily="66" charset="-78"/>
              </a:rPr>
            </a:br>
            <a:r>
              <a:rPr lang="en-US" sz="4400" i="1" dirty="0">
                <a:latin typeface="Arabic Typesetting" pitchFamily="66" charset="-78"/>
                <a:cs typeface="Arabic Typesetting" pitchFamily="66" charset="-78"/>
              </a:rPr>
              <a:t/>
            </a:r>
            <a:br>
              <a:rPr lang="en-US" sz="4400" i="1" dirty="0">
                <a:latin typeface="Arabic Typesetting" pitchFamily="66" charset="-78"/>
                <a:cs typeface="Arabic Typesetting" pitchFamily="66" charset="-78"/>
              </a:rPr>
            </a:br>
            <a:r>
              <a:rPr lang="en-US" sz="4400" i="1" dirty="0" smtClean="0">
                <a:latin typeface="Arabic Typesetting" pitchFamily="66" charset="-78"/>
                <a:cs typeface="Arabic Typesetting" pitchFamily="66" charset="-78"/>
              </a:rPr>
              <a:t>Embryonic </a:t>
            </a:r>
            <a:r>
              <a:rPr lang="en-US" sz="4400" i="1" dirty="0">
                <a:latin typeface="Arabic Typesetting" pitchFamily="66" charset="-78"/>
                <a:cs typeface="Arabic Typesetting" pitchFamily="66" charset="-78"/>
              </a:rPr>
              <a:t>stem cells (ESCs) are derived from the inner cell mass of the blastocyst and can differentiate into cells of all three germ layers. </a:t>
            </a:r>
            <a:br>
              <a:rPr lang="en-US" sz="4400" i="1" dirty="0">
                <a:latin typeface="Arabic Typesetting" pitchFamily="66" charset="-78"/>
                <a:cs typeface="Arabic Typesetting" pitchFamily="66" charset="-78"/>
              </a:rPr>
            </a:br>
            <a:r>
              <a:rPr lang="en-US" sz="4400" i="1" dirty="0">
                <a:latin typeface="Arabic Typesetting" pitchFamily="66" charset="-78"/>
                <a:cs typeface="Arabic Typesetting" pitchFamily="66" charset="-78"/>
              </a:rPr>
              <a:t>However teratoma formation and ethical controversy hamper their research and clinical application</a:t>
            </a:r>
            <a:endParaRPr lang="ar-EG" sz="4400" i="1" dirty="0"/>
          </a:p>
        </p:txBody>
      </p:sp>
    </p:spTree>
    <p:extLst>
      <p:ext uri="{BB962C8B-B14F-4D97-AF65-F5344CB8AC3E}">
        <p14:creationId xmlns:p14="http://schemas.microsoft.com/office/powerpoint/2010/main" val="149773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24200"/>
            <a:ext cx="8153400" cy="1600200"/>
          </a:xfrm>
        </p:spPr>
        <p:txBody>
          <a:bodyPr>
            <a:noAutofit/>
          </a:bodyPr>
          <a:lstStyle/>
          <a:p>
            <a:r>
              <a:rPr lang="en-US" sz="4000" i="1" dirty="0" smtClean="0">
                <a:latin typeface="Arabic Typesetting" pitchFamily="66" charset="-78"/>
                <a:cs typeface="Arabic Typesetting" pitchFamily="66" charset="-78"/>
              </a:rPr>
              <a:t>On </a:t>
            </a:r>
            <a:r>
              <a:rPr lang="en-US" sz="4000" i="1" dirty="0">
                <a:latin typeface="Arabic Typesetting" pitchFamily="66" charset="-78"/>
                <a:cs typeface="Arabic Typesetting" pitchFamily="66" charset="-78"/>
              </a:rPr>
              <a:t>the other hand, non-embryonic stem cells, mostly </a:t>
            </a:r>
            <a:r>
              <a:rPr lang="en-US" sz="4000" i="1" dirty="0">
                <a:effectLst>
                  <a:outerShdw blurRad="38100" dist="38100" dir="2700000" algn="tl">
                    <a:srgbClr val="000000">
                      <a:alpha val="43137"/>
                    </a:srgbClr>
                  </a:outerShdw>
                </a:effectLst>
                <a:latin typeface="Arabic Typesetting" pitchFamily="66" charset="-78"/>
                <a:cs typeface="Arabic Typesetting" pitchFamily="66" charset="-78"/>
              </a:rPr>
              <a:t>adult stem cells,</a:t>
            </a:r>
            <a:r>
              <a:rPr lang="en-US" sz="4000" i="1" dirty="0">
                <a:latin typeface="Arabic Typesetting" pitchFamily="66" charset="-78"/>
                <a:cs typeface="Arabic Typesetting" pitchFamily="66" charset="-78"/>
              </a:rPr>
              <a:t> are already somewhat specialized and have limited differentiation potential. They can be isolated from various tissues and are currently the most commonly used seed cells in regenerative </a:t>
            </a:r>
            <a:r>
              <a:rPr lang="en-US" sz="4000" i="1" dirty="0" smtClean="0">
                <a:latin typeface="Arabic Typesetting" pitchFamily="66" charset="-78"/>
                <a:cs typeface="Arabic Typesetting" pitchFamily="66" charset="-78"/>
              </a:rPr>
              <a:t>medicine.</a:t>
            </a:r>
            <a:endParaRPr lang="ar-EG" sz="4000"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27540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NewsPrint">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938</TotalTime>
  <Words>1264</Words>
  <Application>Microsoft Office PowerPoint</Application>
  <PresentationFormat>On-screen Show (4:3)</PresentationFormat>
  <Paragraphs>339</Paragraphs>
  <Slides>45</Slides>
  <Notes>2</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NewsPrint</vt:lpstr>
      <vt:lpstr>Opulent</vt:lpstr>
      <vt:lpstr>PowerPoint Presentation</vt:lpstr>
      <vt:lpstr>PowerPoint Presentation</vt:lpstr>
      <vt:lpstr>PowerPoint Presentation</vt:lpstr>
      <vt:lpstr>Background: The therapeutic potential of cord blood grow over the last few days . Regenerative medicine is the science of which the living cells being used to facilitate repair tissue damage ( genetic, injury or aging). In young patients it change the untreatable condition  as autism.</vt:lpstr>
      <vt:lpstr>Regenerative medicine promises some extraordinary medical possibility. Today  it can be use for: Burns, liver diseases, heart disease, peripheral limb ischemia,  autism, brain injury, multiple sclerosis, cerebral palsy,  stroke, Parkinson's disease, heart attack, bone fracture, DM.  </vt:lpstr>
      <vt:lpstr>Source of regenerative ‘stem’ or progenitor cells—for example, hematopoietic progenitor cells (HPCs) and mesenchymal stem cells (MSCs)—for use against many .human diseases (Santiago  etal,  2015)</vt:lpstr>
      <vt:lpstr>Stem cells are also considered to be a cornerstone of new area of science known as regenerative medicine.  In the near future ,  stem cells will provide cure for common and life threating conditions :  heart disease, Alzheimer’s and DM.    </vt:lpstr>
      <vt:lpstr>Types of stem cells: Broadly speaking, the main types of stem cells, embryonic and non-embryonic.   Embryonic stem cells (ESCs) are derived from the inner cell mass of the blastocyst and can differentiate into cells of all three germ layers.  However teratoma formation and ethical controversy hamper their research and clinical application</vt:lpstr>
      <vt:lpstr>On the other hand, non-embryonic stem cells, mostly adult stem cells, are already somewhat specialized and have limited differentiation potential. They can be isolated from various tissues and are currently the most commonly used seed cells in regenerative medicine.</vt:lpstr>
      <vt:lpstr>Recently, another type of non-embryonic stem cells, known as induced pluripotent stem cell (iPSCs) has emerged as a major breakthrough in regenerative biology. They are generated through enforced expression of defined transcription factors, which reset the fate of somatic cells to an embryonic stem-cell-like state</vt:lpstr>
      <vt:lpstr>PowerPoint Presentation</vt:lpstr>
      <vt:lpstr>Cord blood stem cells are  a precious  resource that have been saving lives for over 20 years. There have been more than 1 million stem cells treatments worldwide. The Umbilical cord blood stem cells are the recognized therapy for 80 diseases.  These include:  Blood disease: aplastic anemia, FA, leukemia, lymphoma. Cancer: solid tumor: neuroblastoma  Immune disorder : SCID, Wiskott-Aldrich syndrome.     </vt:lpstr>
      <vt:lpstr>Inborn error metabolism: Gucheur. C.N.S: Myopathy, neurodegenerative disease, cerebral  palsy. Autism, Spinal cord injury Heart disease, MI, PLI.      </vt:lpstr>
      <vt:lpstr>Umbilical cord blood contains millions of hematopoietic stem cells ( HPSCs). These type of stem cells can transform to any type of blood cells.  So  cord blood can be to rebuild the immune system in patients  with advanced cancer whom taken  chemotherapy.  </vt:lpstr>
      <vt:lpstr>PowerPoint Presentation</vt:lpstr>
      <vt:lpstr>Cord blood registry  :  CBR 1992 south California   regulated clinical trials approved by FDA about 500,000 families  are members  used the baby cord blood. Accredited by AABB  American Association of Blood  Banking . They use  seamless cryo bag to avoid breakige</vt:lpstr>
      <vt:lpstr>When you bank your child( baby) cord blood? 1- Autologous stem cell transplantations 2- Sibling , more suitable than allogeneic transplantation.    </vt:lpstr>
      <vt:lpstr>PowerPoint Presentation</vt:lpstr>
      <vt:lpstr>Transplantation of HPSCs CD34+ cells from cord blood needs the presence of MSCs for expansion in cytotherapy , feeder layer decrease apoptosis ( Roya Mehrasa etal,  2014)</vt:lpstr>
      <vt:lpstr>Critical limb ischemia (CLI) represents the most advanced stage of peripheral arterial disease (PAD) with a markedly reduces blood flow to the extremities and has progressed to the point of severe rest pain   Critical limb ischemia (CLI) is an important condition in the general population with a strong social impact and/or even tissue loss (Strauss B. H,2013). </vt:lpstr>
      <vt:lpstr>Recent therapeutic strategies have focused on restoring this  tissue survival using exogenous  cellular agents to promote regeneration of the vasculature. These are based on stimulation of angiogenesis  Intramuscular and intra-arterial injection or a combination of both may be proposed in the treatment of human PAD. The principle of intramuscular injection is the creation of a cell depot with paracrine activity in the ischemic area  ( Liao etal,2013). </vt:lpstr>
      <vt:lpstr>Injection of bone marrow mononuclear cells has been reported to promote neovascularization of ischemic tissues effectively. This angiogenic effect may be related to their ability to induce vascular and muscle regeneration by paracrine mechanisms through vascular endothelial growth factor secretion. Bone marrow mononuclear cells (BM-MNCs) release  various angiogenic factors ( Rita etal, 2015).</vt:lpstr>
      <vt:lpstr>PowerPoint Presentation</vt:lpstr>
      <vt:lpstr>       FCM markers  for stem cells: 1-Hematopoietic stem cell ( HPSCs)  isolated from P.Bl, B.M or  umbilical cord . Positive for CD34+ve , CD45+ve  2-MSCs : isolated from adipose tissue, placenta, umbilical cord , B.M and tooth bulb . Negative for CD34, CD45, CD19, CD3, CD11b, HLA-DR Positive for CD90, CD271 CD71, CD105,CD73, CD44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C A</dc:creator>
  <cp:lastModifiedBy>E C A</cp:lastModifiedBy>
  <cp:revision>94</cp:revision>
  <dcterms:created xsi:type="dcterms:W3CDTF">2006-08-16T00:00:00Z</dcterms:created>
  <dcterms:modified xsi:type="dcterms:W3CDTF">2018-10-25T08:36:15Z</dcterms:modified>
</cp:coreProperties>
</file>